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2" r:id="rId2"/>
  </p:sldMasterIdLst>
  <p:notesMasterIdLst>
    <p:notesMasterId r:id="rId9"/>
  </p:notesMasterIdLst>
  <p:sldIdLst>
    <p:sldId id="273" r:id="rId3"/>
    <p:sldId id="311" r:id="rId4"/>
    <p:sldId id="312" r:id="rId5"/>
    <p:sldId id="314" r:id="rId6"/>
    <p:sldId id="313" r:id="rId7"/>
    <p:sldId id="3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16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FE85D-DCBC-433C-A06A-6103F5F293ED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2E131-C41C-4B11-BF17-1C19B28DF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0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6FEDE-CE3D-8A4B-B3E6-3C6AD6C713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2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6FEDE-CE3D-8A4B-B3E6-3C6AD6C713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68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D685B-BCE6-C84A-AE60-D160536D9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44485"/>
            <a:ext cx="12271023" cy="69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B019BA65-6F4F-5F42-B224-178E81DEB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8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D685B-BCE6-C84A-AE60-D160536D9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44485"/>
            <a:ext cx="12271023" cy="69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0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1881324"/>
            <a:ext cx="92202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333" b="0" i="0">
                <a:solidFill>
                  <a:srgbClr val="E94E1B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3826589"/>
            <a:ext cx="8432800" cy="14555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 Bold"/>
                <a:cs typeface="Arial 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-1573977" y="0"/>
            <a:ext cx="16296639" cy="1540933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9" name="Picture 8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339064"/>
            <a:ext cx="803275" cy="8032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 userDrawn="1"/>
        </p:nvSpPr>
        <p:spPr>
          <a:xfrm>
            <a:off x="1693334" y="1847456"/>
            <a:ext cx="60959" cy="39776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pic>
        <p:nvPicPr>
          <p:cNvPr id="7" name="Picture 6" descr="Uni_Connect_Programme_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22" y="6001809"/>
            <a:ext cx="145675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8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83659"/>
            <a:ext cx="10210800" cy="889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67" b="1" i="0"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648" y="1270000"/>
            <a:ext cx="10614752" cy="4529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305562" y="276703"/>
            <a:ext cx="60959" cy="5960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5515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648" y="1270000"/>
            <a:ext cx="5026752" cy="46143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555648" y="1270000"/>
            <a:ext cx="5026752" cy="46143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83659"/>
            <a:ext cx="10210800" cy="889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67" b="1" i="0"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Rectangle 15"/>
          <p:cNvSpPr/>
          <p:nvPr userDrawn="1"/>
        </p:nvSpPr>
        <p:spPr>
          <a:xfrm>
            <a:off x="1305562" y="276703"/>
            <a:ext cx="60959" cy="5960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0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61533"/>
            <a:ext cx="4512733" cy="472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800" y="1261533"/>
            <a:ext cx="6578600" cy="472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83659"/>
            <a:ext cx="10210800" cy="889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67" b="1" i="0"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6" name="Picture 15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Rectangle 17"/>
          <p:cNvSpPr/>
          <p:nvPr userDrawn="1"/>
        </p:nvSpPr>
        <p:spPr>
          <a:xfrm>
            <a:off x="1305562" y="276703"/>
            <a:ext cx="60959" cy="5960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135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7867" y="1219200"/>
            <a:ext cx="11294533" cy="4682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83659"/>
            <a:ext cx="10210800" cy="889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67" b="1" i="0"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6" name="Picture 15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ectangle 16"/>
          <p:cNvSpPr/>
          <p:nvPr userDrawn="1"/>
        </p:nvSpPr>
        <p:spPr>
          <a:xfrm>
            <a:off x="1305562" y="276703"/>
            <a:ext cx="60959" cy="5960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570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1600" y="170271"/>
            <a:ext cx="10210800" cy="5730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64217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86934" y="170271"/>
            <a:ext cx="4868333" cy="5730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70134" y="162742"/>
            <a:ext cx="4868333" cy="5730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49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43000" y="170271"/>
            <a:ext cx="4766733" cy="5730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solidFill>
                <a:srgbClr val="00A495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11333" y="170271"/>
            <a:ext cx="5621867" cy="32710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1333" y="3545690"/>
            <a:ext cx="2777067" cy="23472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915400" y="3545690"/>
            <a:ext cx="2716576" cy="23472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335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1881324"/>
            <a:ext cx="92202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333" b="0" i="0">
                <a:solidFill>
                  <a:srgbClr val="E94E1B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3826589"/>
            <a:ext cx="8432800" cy="14555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 Bold"/>
                <a:cs typeface="Arial 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-1573977" y="0"/>
            <a:ext cx="16296639" cy="1540933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9" name="Picture 8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339064"/>
            <a:ext cx="803275" cy="8032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 userDrawn="1"/>
        </p:nvSpPr>
        <p:spPr>
          <a:xfrm>
            <a:off x="1693334" y="1847456"/>
            <a:ext cx="60959" cy="39776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pic>
        <p:nvPicPr>
          <p:cNvPr id="7" name="Picture 6" descr="Uni_Connect_Programme_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22" y="6001809"/>
            <a:ext cx="145675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4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B019BA65-6F4F-5F42-B224-178E81DEB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83659"/>
            <a:ext cx="10210800" cy="889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67" b="1" i="0"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648" y="1270000"/>
            <a:ext cx="10614752" cy="4529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305562" y="276703"/>
            <a:ext cx="60959" cy="5960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8946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648" y="1270000"/>
            <a:ext cx="5026752" cy="46143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555648" y="1270000"/>
            <a:ext cx="5026752" cy="46143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83659"/>
            <a:ext cx="10210800" cy="889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67" b="1" i="0"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Rectangle 15"/>
          <p:cNvSpPr/>
          <p:nvPr userDrawn="1"/>
        </p:nvSpPr>
        <p:spPr>
          <a:xfrm>
            <a:off x="1305562" y="276703"/>
            <a:ext cx="60959" cy="5960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143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61533"/>
            <a:ext cx="4512733" cy="472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800" y="1261533"/>
            <a:ext cx="6578600" cy="472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83659"/>
            <a:ext cx="10210800" cy="889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67" b="1" i="0"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6" name="Picture 15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Rectangle 17"/>
          <p:cNvSpPr/>
          <p:nvPr userDrawn="1"/>
        </p:nvSpPr>
        <p:spPr>
          <a:xfrm>
            <a:off x="1305562" y="276703"/>
            <a:ext cx="60959" cy="5960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8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7867" y="1219200"/>
            <a:ext cx="11294533" cy="4682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83659"/>
            <a:ext cx="10210800" cy="889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67" b="1" i="0"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6" name="Picture 15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ectangle 16"/>
          <p:cNvSpPr/>
          <p:nvPr userDrawn="1"/>
        </p:nvSpPr>
        <p:spPr>
          <a:xfrm>
            <a:off x="1305562" y="276703"/>
            <a:ext cx="60959" cy="5960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293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1600" y="170271"/>
            <a:ext cx="10210800" cy="5730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2377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86934" y="170271"/>
            <a:ext cx="4868333" cy="5730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70134" y="162742"/>
            <a:ext cx="4868333" cy="5730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2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43000" y="170271"/>
            <a:ext cx="4766733" cy="5730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3251201" y="6101400"/>
            <a:ext cx="16296639" cy="1014269"/>
          </a:xfrm>
          <a:custGeom>
            <a:avLst/>
            <a:gdLst>
              <a:gd name="connsiteX0" fmla="*/ 0 w 7907547"/>
              <a:gd name="connsiteY0" fmla="*/ 0 h 1006415"/>
              <a:gd name="connsiteX1" fmla="*/ 7907547 w 7907547"/>
              <a:gd name="connsiteY1" fmla="*/ 0 h 1006415"/>
              <a:gd name="connsiteX2" fmla="*/ 1715698 w 7907547"/>
              <a:gd name="connsiteY2" fmla="*/ 1006415 h 1006415"/>
              <a:gd name="connsiteX3" fmla="*/ 0 w 7907547"/>
              <a:gd name="connsiteY3" fmla="*/ 0 h 10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547" h="1006415">
                <a:moveTo>
                  <a:pt x="0" y="0"/>
                </a:moveTo>
                <a:lnTo>
                  <a:pt x="7907547" y="0"/>
                </a:lnTo>
                <a:lnTo>
                  <a:pt x="1715698" y="1006415"/>
                </a:lnTo>
                <a:lnTo>
                  <a:pt x="0" y="0"/>
                </a:lnTo>
                <a:close/>
              </a:path>
            </a:pathLst>
          </a:custGeom>
          <a:solidFill>
            <a:srgbClr val="00A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  <a:solidFill>
                <a:srgbClr val="00A495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333" y="626321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fld id="{D9E200D8-8F93-4749-923B-0622F5AEFC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11333" y="170271"/>
            <a:ext cx="5621867" cy="32710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1333" y="3545690"/>
            <a:ext cx="2777067" cy="23472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915400" y="3545690"/>
            <a:ext cx="2716576" cy="23472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MH 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2" y="170271"/>
            <a:ext cx="716096" cy="71609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4148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60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9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987" y="1701708"/>
            <a:ext cx="9658197" cy="5314461"/>
          </a:xfrm>
        </p:spPr>
        <p:txBody>
          <a:bodyPr>
            <a:normAutofit/>
          </a:bodyPr>
          <a:lstStyle/>
          <a:p>
            <a:r>
              <a:rPr lang="en-GB" sz="4800" dirty="0"/>
              <a:t>Increasing Engagement with Make Happen During COVID-19</a:t>
            </a:r>
            <a:br>
              <a:rPr lang="en-GB" sz="5400" dirty="0"/>
            </a:br>
            <a:br>
              <a:rPr lang="en-GB" sz="5400" dirty="0"/>
            </a:br>
            <a:r>
              <a:rPr lang="en-GB" sz="2800" dirty="0">
                <a:solidFill>
                  <a:schemeClr val="tx1"/>
                </a:solidFill>
              </a:rPr>
              <a:t>St. Helena School</a:t>
            </a:r>
            <a:br>
              <a:rPr lang="en-GB" sz="2800" dirty="0">
                <a:solidFill>
                  <a:schemeClr val="tx1"/>
                </a:solidFill>
              </a:rPr>
            </a:b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689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2"/>
    </mc:Choice>
    <mc:Fallback xmlns="">
      <p:transition spd="slow" advTm="251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DDC7-5849-494B-A923-7E75D20E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928"/>
            <a:ext cx="10210800" cy="889319"/>
          </a:xfrm>
        </p:spPr>
        <p:txBody>
          <a:bodyPr anchor="t"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5F5E-425C-4F24-B555-C7241D29B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St. Helena school located in central Colchester </a:t>
            </a:r>
          </a:p>
          <a:p>
            <a:r>
              <a:rPr lang="en-GB" dirty="0"/>
              <a:t>Approx. 570 students from Year 9-11</a:t>
            </a:r>
          </a:p>
          <a:p>
            <a:r>
              <a:rPr lang="en-GB" dirty="0"/>
              <a:t>111 Uni Connect students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Activities in academic year 2019/20 – 4</a:t>
            </a:r>
          </a:p>
          <a:p>
            <a:r>
              <a:rPr lang="en-GB" dirty="0"/>
              <a:t>Activities (to date) in academic year 2020/21 - 12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F093A-53BC-4D23-A361-AB24AAD9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200D8-8F93-4749-923B-0622F5AEFC4C}" type="slidenum">
              <a:rPr kumimoji="0" lang="en-US" sz="2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67386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DDC7-5849-494B-A923-7E75D20E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928"/>
            <a:ext cx="10210800" cy="889319"/>
          </a:xfrm>
        </p:spPr>
        <p:txBody>
          <a:bodyPr anchor="t"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5F5E-425C-4F24-B555-C7241D29B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Careers provisions managed by two members of staff</a:t>
            </a:r>
          </a:p>
          <a:p>
            <a:r>
              <a:rPr lang="en-GB" dirty="0"/>
              <a:t>First full year in charge </a:t>
            </a:r>
          </a:p>
          <a:p>
            <a:r>
              <a:rPr lang="en-GB" dirty="0"/>
              <a:t>Different backgrounds, educational and industry </a:t>
            </a:r>
          </a:p>
          <a:p>
            <a:r>
              <a:rPr lang="en-GB" dirty="0"/>
              <a:t>Keen to build strong links with external providers and make the most of opportunities available to them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F093A-53BC-4D23-A361-AB24AAD9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200D8-8F93-4749-923B-0622F5AEFC4C}" type="slidenum">
              <a:rPr kumimoji="0" lang="en-US" sz="2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4399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DDC7-5849-494B-A923-7E75D20E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928"/>
            <a:ext cx="10210800" cy="889319"/>
          </a:xfrm>
        </p:spPr>
        <p:txBody>
          <a:bodyPr anchor="t"/>
          <a:lstStyle/>
          <a:p>
            <a:r>
              <a:rPr lang="en-GB" dirty="0"/>
              <a:t>Increasing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5F5E-425C-4F24-B555-C7241D29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34" y="1281223"/>
            <a:ext cx="3564285" cy="45296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Looking at different ways to engage with students and parents</a:t>
            </a:r>
          </a:p>
          <a:p>
            <a:r>
              <a:rPr lang="en-GB" dirty="0"/>
              <a:t>Google classroom</a:t>
            </a:r>
          </a:p>
          <a:p>
            <a:r>
              <a:rPr lang="en-GB" dirty="0"/>
              <a:t>Instagram promotion</a:t>
            </a:r>
          </a:p>
          <a:p>
            <a:r>
              <a:rPr lang="en-GB" dirty="0"/>
              <a:t>Community newsletter</a:t>
            </a:r>
          </a:p>
          <a:p>
            <a:r>
              <a:rPr lang="en-GB" dirty="0"/>
              <a:t>Open Minds session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F093A-53BC-4D23-A361-AB24AAD9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200D8-8F93-4749-923B-0622F5AEFC4C}" type="slidenum">
              <a:rPr kumimoji="0" lang="en-US" sz="2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CA386-68CC-45B3-89C0-4D5EDA83D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" b="4269"/>
          <a:stretch/>
        </p:blipFill>
        <p:spPr>
          <a:xfrm>
            <a:off x="7231153" y="325350"/>
            <a:ext cx="4768808" cy="6441415"/>
          </a:xfrm>
          <a:prstGeom prst="rect">
            <a:avLst/>
          </a:prstGeom>
        </p:spPr>
      </p:pic>
      <p:pic>
        <p:nvPicPr>
          <p:cNvPr id="1026" name="1406D426-F6BA-4F83-9D69-E08E1BBB49BF">
            <a:extLst>
              <a:ext uri="{FF2B5EF4-FFF2-40B4-BE49-F238E27FC236}">
                <a16:creationId xmlns:a16="http://schemas.microsoft.com/office/drawing/2014/main" id="{0B8CD917-E199-432A-A489-70693450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29" y="1281223"/>
            <a:ext cx="2728414" cy="35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0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DDC7-5849-494B-A923-7E75D20E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928"/>
            <a:ext cx="10210800" cy="889319"/>
          </a:xfrm>
        </p:spPr>
        <p:txBody>
          <a:bodyPr anchor="t"/>
          <a:lstStyle/>
          <a:p>
            <a:r>
              <a:rPr lang="en-GB" dirty="0"/>
              <a:t>Increasing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5F5E-425C-4F24-B555-C7241D29B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Member of SLT in careers team which helps get activities approved more quickly </a:t>
            </a:r>
          </a:p>
          <a:p>
            <a:r>
              <a:rPr lang="en-GB" dirty="0"/>
              <a:t>Teachers are fully prepped before sessions in terms of technology and expectations </a:t>
            </a:r>
          </a:p>
          <a:p>
            <a:r>
              <a:rPr lang="en-GB" dirty="0"/>
              <a:t>Regular team meetings to see how Make Happen opportunities can be taken forward </a:t>
            </a:r>
          </a:p>
          <a:p>
            <a:r>
              <a:rPr lang="en-GB" dirty="0"/>
              <a:t>IT are on hand to advise on accessing online sessions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F093A-53BC-4D23-A361-AB24AAD9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200D8-8F93-4749-923B-0622F5AEFC4C}" type="slidenum">
              <a:rPr kumimoji="0" lang="en-US" sz="2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61299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987" y="1701708"/>
            <a:ext cx="9658197" cy="5314461"/>
          </a:xfrm>
        </p:spPr>
        <p:txBody>
          <a:bodyPr>
            <a:normAutofit/>
          </a:bodyPr>
          <a:lstStyle/>
          <a:p>
            <a:r>
              <a:rPr lang="en-GB" sz="4800" dirty="0"/>
              <a:t>Increasing Engagement with Make Happen During COVID-19</a:t>
            </a:r>
            <a:br>
              <a:rPr lang="en-GB" sz="5400" dirty="0"/>
            </a:br>
            <a:br>
              <a:rPr lang="en-GB" sz="5400" dirty="0"/>
            </a:br>
            <a:r>
              <a:rPr lang="en-GB" sz="2800" dirty="0">
                <a:solidFill>
                  <a:schemeClr val="tx1"/>
                </a:solidFill>
              </a:rPr>
              <a:t>l.french@makehappen.org</a:t>
            </a:r>
            <a:br>
              <a:rPr lang="en-GB" sz="2800" dirty="0">
                <a:solidFill>
                  <a:schemeClr val="tx1"/>
                </a:solidFill>
              </a:rPr>
            </a:b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108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2"/>
    </mc:Choice>
    <mc:Fallback xmlns="">
      <p:transition spd="slow" advTm="25112"/>
    </mc:Fallback>
  </mc:AlternateContent>
</p:sld>
</file>

<file path=ppt/theme/theme1.xml><?xml version="1.0" encoding="utf-8"?>
<a:theme xmlns:a="http://schemas.openxmlformats.org/drawingml/2006/main" name="1_Make_Happen_Powerpoint">
  <a:themeElements>
    <a:clrScheme name="Make Happen">
      <a:dk1>
        <a:srgbClr val="222222"/>
      </a:dk1>
      <a:lt1>
        <a:sysClr val="window" lastClr="FFFFFF"/>
      </a:lt1>
      <a:dk2>
        <a:srgbClr val="E94E1B"/>
      </a:dk2>
      <a:lt2>
        <a:srgbClr val="00A495"/>
      </a:lt2>
      <a:accent1>
        <a:srgbClr val="E67A00"/>
      </a:accent1>
      <a:accent2>
        <a:srgbClr val="6CC3AF"/>
      </a:accent2>
      <a:accent3>
        <a:srgbClr val="CCCCCC"/>
      </a:accent3>
      <a:accent4>
        <a:srgbClr val="B3B3B3"/>
      </a:accent4>
      <a:accent5>
        <a:srgbClr val="999999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ke_Happen_Powerpoint">
  <a:themeElements>
    <a:clrScheme name="Make Happen">
      <a:dk1>
        <a:srgbClr val="222222"/>
      </a:dk1>
      <a:lt1>
        <a:sysClr val="window" lastClr="FFFFFF"/>
      </a:lt1>
      <a:dk2>
        <a:srgbClr val="E94E1B"/>
      </a:dk2>
      <a:lt2>
        <a:srgbClr val="00A495"/>
      </a:lt2>
      <a:accent1>
        <a:srgbClr val="E67A00"/>
      </a:accent1>
      <a:accent2>
        <a:srgbClr val="6CC3AF"/>
      </a:accent2>
      <a:accent3>
        <a:srgbClr val="CCCCCC"/>
      </a:accent3>
      <a:accent4>
        <a:srgbClr val="B3B3B3"/>
      </a:accent4>
      <a:accent5>
        <a:srgbClr val="999999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ke Happen presentation template" id="{D3E79818-B979-4FB1-B5A4-477FDECC8BC2}" vid="{FDF62603-DE06-46BD-BF77-AC8A5AE3E1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185</Words>
  <Application>Microsoft Office PowerPoint</Application>
  <PresentationFormat>Widescreen</PresentationFormat>
  <Paragraphs>33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Bold</vt:lpstr>
      <vt:lpstr>Calibri</vt:lpstr>
      <vt:lpstr>1_Make_Happen_Powerpoint</vt:lpstr>
      <vt:lpstr>Make_Happen_Powerpoint</vt:lpstr>
      <vt:lpstr>Increasing Engagement with Make Happen During COVID-19  St. Helena School  </vt:lpstr>
      <vt:lpstr>Background</vt:lpstr>
      <vt:lpstr>Background</vt:lpstr>
      <vt:lpstr>Increasing engagement</vt:lpstr>
      <vt:lpstr>Increasing engagement </vt:lpstr>
      <vt:lpstr>Increasing Engagement with Make Happen During COVID-19  l.french@makehappen.org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French, Luke</dc:creator>
  <cp:lastModifiedBy>French, Luke</cp:lastModifiedBy>
  <cp:revision>22</cp:revision>
  <dcterms:created xsi:type="dcterms:W3CDTF">2021-02-22T14:37:49Z</dcterms:created>
  <dcterms:modified xsi:type="dcterms:W3CDTF">2021-07-07T14:42:14Z</dcterms:modified>
</cp:coreProperties>
</file>