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257" r:id="rId5"/>
    <p:sldId id="256" r:id="rId6"/>
    <p:sldId id="262" r:id="rId7"/>
    <p:sldId id="271" r:id="rId8"/>
    <p:sldId id="259" r:id="rId9"/>
    <p:sldId id="260" r:id="rId10"/>
    <p:sldId id="261" r:id="rId11"/>
    <p:sldId id="273" r:id="rId12"/>
    <p:sldId id="272" r:id="rId13"/>
    <p:sldId id="258"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498" autoAdjust="0"/>
  </p:normalViewPr>
  <p:slideViewPr>
    <p:cSldViewPr snapToGrid="0" snapToObjects="1">
      <p:cViewPr varScale="1">
        <p:scale>
          <a:sx n="67" d="100"/>
          <a:sy n="67" d="100"/>
        </p:scale>
        <p:origin x="1244" y="5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19166\AppData\Local\Microsoft\Windows\INetCache\Content.Outlook\TN16DYS4\Stats%20for%20TC%20p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c:f>
              <c:strCache>
                <c:ptCount val="1"/>
                <c:pt idx="0">
                  <c:v>Activities</c:v>
                </c:pt>
              </c:strCache>
            </c:strRef>
          </c:tx>
          <c:spPr>
            <a:solidFill>
              <a:schemeClr val="accent1"/>
            </a:solidFill>
            <a:ln>
              <a:noFill/>
            </a:ln>
            <a:effectLst/>
          </c:spPr>
          <c:invertIfNegative val="0"/>
          <c:cat>
            <c:strRef>
              <c:f>Sheet1!$B$4:$B$11</c:f>
              <c:strCache>
                <c:ptCount val="8"/>
                <c:pt idx="0">
                  <c:v>Sep</c:v>
                </c:pt>
                <c:pt idx="1">
                  <c:v>Oct</c:v>
                </c:pt>
                <c:pt idx="2">
                  <c:v>Nov</c:v>
                </c:pt>
                <c:pt idx="3">
                  <c:v>Dec</c:v>
                </c:pt>
                <c:pt idx="4">
                  <c:v>Jan</c:v>
                </c:pt>
                <c:pt idx="5">
                  <c:v>Feb</c:v>
                </c:pt>
                <c:pt idx="6">
                  <c:v>Mar</c:v>
                </c:pt>
                <c:pt idx="7">
                  <c:v>Apr</c:v>
                </c:pt>
              </c:strCache>
            </c:strRef>
          </c:cat>
          <c:val>
            <c:numRef>
              <c:f>Sheet1!$C$4:$C$11</c:f>
              <c:numCache>
                <c:formatCode>General</c:formatCode>
                <c:ptCount val="8"/>
                <c:pt idx="0">
                  <c:v>82</c:v>
                </c:pt>
                <c:pt idx="1">
                  <c:v>33</c:v>
                </c:pt>
                <c:pt idx="2">
                  <c:v>41</c:v>
                </c:pt>
                <c:pt idx="3">
                  <c:v>19</c:v>
                </c:pt>
                <c:pt idx="4">
                  <c:v>29</c:v>
                </c:pt>
                <c:pt idx="5">
                  <c:v>43</c:v>
                </c:pt>
                <c:pt idx="6">
                  <c:v>94</c:v>
                </c:pt>
                <c:pt idx="7">
                  <c:v>43</c:v>
                </c:pt>
              </c:numCache>
            </c:numRef>
          </c:val>
          <c:extLst>
            <c:ext xmlns:c16="http://schemas.microsoft.com/office/drawing/2014/chart" uri="{C3380CC4-5D6E-409C-BE32-E72D297353CC}">
              <c16:uniqueId val="{00000000-F8B9-4DA1-919A-6BB3D78C740D}"/>
            </c:ext>
          </c:extLst>
        </c:ser>
        <c:dLbls>
          <c:showLegendKey val="0"/>
          <c:showVal val="0"/>
          <c:showCatName val="0"/>
          <c:showSerName val="0"/>
          <c:showPercent val="0"/>
          <c:showBubbleSize val="0"/>
        </c:dLbls>
        <c:gapWidth val="219"/>
        <c:overlap val="-27"/>
        <c:axId val="672822928"/>
        <c:axId val="672822512"/>
      </c:barChart>
      <c:catAx>
        <c:axId val="67282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822512"/>
        <c:crosses val="autoZero"/>
        <c:auto val="1"/>
        <c:lblAlgn val="ctr"/>
        <c:lblOffset val="100"/>
        <c:noMultiLvlLbl val="0"/>
      </c:catAx>
      <c:valAx>
        <c:axId val="67282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822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C01826-FAE5-544D-BB9A-17E6CCE9BEF2}" type="datetimeFigureOut">
              <a:rPr lang="en-US" smtClean="0"/>
              <a:t>4/29/2022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085AF2-3E4F-1E42-8A02-67A034C77311}" type="slidenum">
              <a:rPr lang="en-US" smtClean="0"/>
              <a:t>‹#›</a:t>
            </a:fld>
            <a:endParaRPr lang="en-US"/>
          </a:p>
        </p:txBody>
      </p:sp>
    </p:spTree>
    <p:extLst>
      <p:ext uri="{BB962C8B-B14F-4D97-AF65-F5344CB8AC3E}">
        <p14:creationId xmlns:p14="http://schemas.microsoft.com/office/powerpoint/2010/main" val="3738388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2D8F65-92E7-0B45-A8C7-CDB40B50C9E3}" type="datetimeFigureOut">
              <a:rPr lang="en-US" smtClean="0"/>
              <a:t>4/29/2022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46FEDE-CE3D-8A4B-B3E6-3C6AD6C7134C}" type="slidenum">
              <a:rPr lang="en-US" smtClean="0"/>
              <a:t>‹#›</a:t>
            </a:fld>
            <a:endParaRPr lang="en-US"/>
          </a:p>
        </p:txBody>
      </p:sp>
    </p:spTree>
    <p:extLst>
      <p:ext uri="{BB962C8B-B14F-4D97-AF65-F5344CB8AC3E}">
        <p14:creationId xmlns:p14="http://schemas.microsoft.com/office/powerpoint/2010/main" val="30152329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 UCP across the country – January 2017</a:t>
            </a:r>
          </a:p>
          <a:p>
            <a:r>
              <a:rPr lang="en-GB" dirty="0"/>
              <a:t>Impartial Collaborative Outreach – </a:t>
            </a:r>
            <a:r>
              <a:rPr lang="en-GB" dirty="0" err="1"/>
              <a:t>UoE</a:t>
            </a:r>
            <a:r>
              <a:rPr lang="en-GB" dirty="0"/>
              <a:t>, ARU, UEL, WUC, FE Colleges, local authorities – areas of low progression – cold spots - signposting</a:t>
            </a:r>
          </a:p>
          <a:p>
            <a:r>
              <a:rPr lang="en-GB" dirty="0"/>
              <a:t>Team – 3 hubs – cover the whole county</a:t>
            </a:r>
          </a:p>
          <a:p>
            <a:r>
              <a:rPr lang="en-GB" dirty="0"/>
              <a:t>School/College led approach – identify the needs and challenges of a particular school or college</a:t>
            </a:r>
          </a:p>
          <a:p>
            <a:endParaRPr lang="en-GB" dirty="0"/>
          </a:p>
        </p:txBody>
      </p:sp>
      <p:sp>
        <p:nvSpPr>
          <p:cNvPr id="4" name="Slide Number Placeholder 3"/>
          <p:cNvSpPr>
            <a:spLocks noGrp="1"/>
          </p:cNvSpPr>
          <p:nvPr>
            <p:ph type="sldNum" sz="quarter" idx="5"/>
          </p:nvPr>
        </p:nvSpPr>
        <p:spPr/>
        <p:txBody>
          <a:bodyPr/>
          <a:lstStyle/>
          <a:p>
            <a:fld id="{0946FEDE-CE3D-8A4B-B3E6-3C6AD6C7134C}" type="slidenum">
              <a:rPr lang="en-US" smtClean="0"/>
              <a:t>3</a:t>
            </a:fld>
            <a:endParaRPr lang="en-US"/>
          </a:p>
        </p:txBody>
      </p:sp>
    </p:spTree>
    <p:extLst>
      <p:ext uri="{BB962C8B-B14F-4D97-AF65-F5344CB8AC3E}">
        <p14:creationId xmlns:p14="http://schemas.microsoft.com/office/powerpoint/2010/main" val="22076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We’re from Make Happen - a group of universities, colleges and other organizations working together to help students like you right across Essex think about their future options and career ambitions. This means we’re not here to just convince you to go to </a:t>
            </a:r>
            <a:r>
              <a:rPr lang="en-US" dirty="0" err="1"/>
              <a:t>uni</a:t>
            </a:r>
            <a:r>
              <a:rPr lang="en-US" dirty="0"/>
              <a:t>, or to choose a particular college. Our aim is to give you the broadest range of options so that you can make your mind up on what’s the right route for you. It also means we can give you a realistic view of what </a:t>
            </a:r>
            <a:r>
              <a:rPr lang="en-US" dirty="0" err="1"/>
              <a:t>uni</a:t>
            </a:r>
            <a:r>
              <a:rPr lang="en-US" dirty="0"/>
              <a:t> might be like!</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AC7FEA76-24F9-394A-BDB5-6DE5C0DEFBB0}" type="slidenum">
              <a:rPr lang="en-US" smtClean="0"/>
              <a:t>4</a:t>
            </a:fld>
            <a:endParaRPr lang="en-US"/>
          </a:p>
        </p:txBody>
      </p:sp>
    </p:spTree>
    <p:extLst>
      <p:ext uri="{BB962C8B-B14F-4D97-AF65-F5344CB8AC3E}">
        <p14:creationId xmlns:p14="http://schemas.microsoft.com/office/powerpoint/2010/main" val="389776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Reduction in funding – 25% reduction in funding across the country however they are committed to the programme until 2024-25</a:t>
            </a:r>
          </a:p>
          <a:p>
            <a:r>
              <a:rPr lang="en-GB" dirty="0"/>
              <a:t>Attainment raising – previously attainment raising was not permitted however the new director of fair access has brought a change in approach. Universities are being asked to support this agenda and so is UC</a:t>
            </a:r>
          </a:p>
          <a:p>
            <a:r>
              <a:rPr lang="en-GB" dirty="0"/>
              <a:t>Central – continue to provide a space for collaboration and signposting to activity and resources across the region and country</a:t>
            </a:r>
          </a:p>
        </p:txBody>
      </p:sp>
      <p:sp>
        <p:nvSpPr>
          <p:cNvPr id="4" name="Slide Number Placeholder 3"/>
          <p:cNvSpPr>
            <a:spLocks noGrp="1"/>
          </p:cNvSpPr>
          <p:nvPr>
            <p:ph type="sldNum" sz="quarter" idx="5"/>
          </p:nvPr>
        </p:nvSpPr>
        <p:spPr/>
        <p:txBody>
          <a:bodyPr/>
          <a:lstStyle/>
          <a:p>
            <a:fld id="{0946FEDE-CE3D-8A4B-B3E6-3C6AD6C7134C}" type="slidenum">
              <a:rPr lang="en-US" smtClean="0"/>
              <a:t>5</a:t>
            </a:fld>
            <a:endParaRPr lang="en-US"/>
          </a:p>
        </p:txBody>
      </p:sp>
    </p:spTree>
    <p:extLst>
      <p:ext uri="{BB962C8B-B14F-4D97-AF65-F5344CB8AC3E}">
        <p14:creationId xmlns:p14="http://schemas.microsoft.com/office/powerpoint/2010/main" val="248677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Reduction in funding – we have had a significant cut over the last two years. However, we are in a strong position and still have a budget of over £1.3 million. </a:t>
            </a:r>
          </a:p>
          <a:p>
            <a:r>
              <a:rPr lang="en-GB" dirty="0"/>
              <a:t>Staff – as in previous years we recognise that our greatest resource is staff. Being able to have in depth conversations with schools/colleges/partners allows us to understand and join the dots. </a:t>
            </a:r>
          </a:p>
          <a:p>
            <a:r>
              <a:rPr lang="en-GB" dirty="0"/>
              <a:t>Raising attainment – will work with partners across 2022/23 to develop a programme for the coming year. Discussions with schools will be a key part of this planning</a:t>
            </a:r>
          </a:p>
          <a:p>
            <a:r>
              <a:rPr lang="en-GB" dirty="0"/>
              <a:t>Under-represented – will continue to expand our work with under-represented groups such as LAC, SEND, military families</a:t>
            </a:r>
          </a:p>
          <a:p>
            <a:r>
              <a:rPr lang="en-GB" dirty="0"/>
              <a:t>Collaborative working – all of this will be underpinned by our partners and working closely with them</a:t>
            </a:r>
          </a:p>
          <a:p>
            <a:endParaRPr lang="en-GB" dirty="0"/>
          </a:p>
        </p:txBody>
      </p:sp>
      <p:sp>
        <p:nvSpPr>
          <p:cNvPr id="4" name="Slide Number Placeholder 3"/>
          <p:cNvSpPr>
            <a:spLocks noGrp="1"/>
          </p:cNvSpPr>
          <p:nvPr>
            <p:ph type="sldNum" sz="quarter" idx="5"/>
          </p:nvPr>
        </p:nvSpPr>
        <p:spPr/>
        <p:txBody>
          <a:bodyPr/>
          <a:lstStyle/>
          <a:p>
            <a:fld id="{0946FEDE-CE3D-8A4B-B3E6-3C6AD6C7134C}" type="slidenum">
              <a:rPr lang="en-US" smtClean="0"/>
              <a:t>6</a:t>
            </a:fld>
            <a:endParaRPr lang="en-US"/>
          </a:p>
        </p:txBody>
      </p:sp>
    </p:spTree>
    <p:extLst>
      <p:ext uri="{BB962C8B-B14F-4D97-AF65-F5344CB8AC3E}">
        <p14:creationId xmlns:p14="http://schemas.microsoft.com/office/powerpoint/2010/main" val="201040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13102 – students worked with in 21/22</a:t>
            </a:r>
          </a:p>
          <a:p>
            <a:r>
              <a:rPr lang="en-GB" dirty="0"/>
              <a:t>5119 – from UC wards</a:t>
            </a:r>
          </a:p>
          <a:p>
            <a:r>
              <a:rPr lang="en-GB" dirty="0"/>
              <a:t>8561 – face to face</a:t>
            </a:r>
          </a:p>
        </p:txBody>
      </p:sp>
      <p:sp>
        <p:nvSpPr>
          <p:cNvPr id="4" name="Slide Number Placeholder 3"/>
          <p:cNvSpPr>
            <a:spLocks noGrp="1"/>
          </p:cNvSpPr>
          <p:nvPr>
            <p:ph type="sldNum" sz="quarter" idx="5"/>
          </p:nvPr>
        </p:nvSpPr>
        <p:spPr/>
        <p:txBody>
          <a:bodyPr/>
          <a:lstStyle/>
          <a:p>
            <a:fld id="{0946FEDE-CE3D-8A4B-B3E6-3C6AD6C7134C}" type="slidenum">
              <a:rPr lang="en-US" smtClean="0"/>
              <a:t>7</a:t>
            </a:fld>
            <a:endParaRPr lang="en-US"/>
          </a:p>
        </p:txBody>
      </p:sp>
    </p:spTree>
    <p:extLst>
      <p:ext uri="{BB962C8B-B14F-4D97-AF65-F5344CB8AC3E}">
        <p14:creationId xmlns:p14="http://schemas.microsoft.com/office/powerpoint/2010/main" val="3812640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475 activities delivered or booked for this year – 94 in March</a:t>
            </a:r>
          </a:p>
          <a:p>
            <a:r>
              <a:rPr lang="en-GB" dirty="0"/>
              <a:t>55 on campus events with 250 students</a:t>
            </a:r>
          </a:p>
          <a:p>
            <a:r>
              <a:rPr lang="en-GB" dirty="0"/>
              <a:t>121 – online events – keeping what we learned from the pandemic</a:t>
            </a:r>
          </a:p>
        </p:txBody>
      </p:sp>
      <p:sp>
        <p:nvSpPr>
          <p:cNvPr id="4" name="Slide Number Placeholder 3"/>
          <p:cNvSpPr>
            <a:spLocks noGrp="1"/>
          </p:cNvSpPr>
          <p:nvPr>
            <p:ph type="sldNum" sz="quarter" idx="5"/>
          </p:nvPr>
        </p:nvSpPr>
        <p:spPr/>
        <p:txBody>
          <a:bodyPr/>
          <a:lstStyle/>
          <a:p>
            <a:fld id="{0946FEDE-CE3D-8A4B-B3E6-3C6AD6C7134C}" type="slidenum">
              <a:rPr lang="en-US" smtClean="0"/>
              <a:t>8</a:t>
            </a:fld>
            <a:endParaRPr lang="en-US"/>
          </a:p>
        </p:txBody>
      </p:sp>
    </p:spTree>
    <p:extLst>
      <p:ext uri="{BB962C8B-B14F-4D97-AF65-F5344CB8AC3E}">
        <p14:creationId xmlns:p14="http://schemas.microsoft.com/office/powerpoint/2010/main" val="177875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in a selection of charts showing engagement – talk about Future Stars, SCIP Alliance Hub, launch of PC, Levelling Up Award, Nomination for NEON award</a:t>
            </a:r>
          </a:p>
          <a:p>
            <a:r>
              <a:rPr lang="en-GB" dirty="0"/>
              <a:t>NEON award – outreach school or college of the year – nomination for James Hornsby School</a:t>
            </a:r>
          </a:p>
          <a:p>
            <a:r>
              <a:rPr lang="en-GB" dirty="0"/>
              <a:t>SCIP – establishment of the East Anglian Hub and co-chair of the group</a:t>
            </a:r>
          </a:p>
          <a:p>
            <a:r>
              <a:rPr lang="en-GB" dirty="0"/>
              <a:t>Levelling Up plan – worked with Purpose Coalition and Justine Greening to produce a levelling up action plan for the programme</a:t>
            </a:r>
          </a:p>
          <a:p>
            <a:r>
              <a:rPr lang="en-GB" dirty="0"/>
              <a:t>Levelling Up award – won an award for our outstanding contribution to levelling up</a:t>
            </a:r>
          </a:p>
          <a:p>
            <a:r>
              <a:rPr lang="en-GB" dirty="0"/>
              <a:t>Future Stars – collaborative programme to support LAC</a:t>
            </a:r>
          </a:p>
          <a:p>
            <a:endParaRPr lang="en-GB" dirty="0"/>
          </a:p>
        </p:txBody>
      </p:sp>
      <p:sp>
        <p:nvSpPr>
          <p:cNvPr id="4" name="Slide Number Placeholder 3"/>
          <p:cNvSpPr>
            <a:spLocks noGrp="1"/>
          </p:cNvSpPr>
          <p:nvPr>
            <p:ph type="sldNum" sz="quarter" idx="5"/>
          </p:nvPr>
        </p:nvSpPr>
        <p:spPr/>
        <p:txBody>
          <a:bodyPr/>
          <a:lstStyle/>
          <a:p>
            <a:fld id="{0946FEDE-CE3D-8A4B-B3E6-3C6AD6C7134C}" type="slidenum">
              <a:rPr lang="en-US" smtClean="0"/>
              <a:t>9</a:t>
            </a:fld>
            <a:endParaRPr lang="en-US"/>
          </a:p>
        </p:txBody>
      </p:sp>
    </p:spTree>
    <p:extLst>
      <p:ext uri="{BB962C8B-B14F-4D97-AF65-F5344CB8AC3E}">
        <p14:creationId xmlns:p14="http://schemas.microsoft.com/office/powerpoint/2010/main" val="2859494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D685B-BCE6-C84A-AE60-D160536D93A4}"/>
              </a:ext>
            </a:extLst>
          </p:cNvPr>
          <p:cNvPicPr>
            <a:picLocks noChangeAspect="1"/>
          </p:cNvPicPr>
          <p:nvPr userDrawn="1"/>
        </p:nvPicPr>
        <p:blipFill>
          <a:blip r:embed="rId2"/>
          <a:stretch>
            <a:fillRect/>
          </a:stretch>
        </p:blipFill>
        <p:spPr>
          <a:xfrm>
            <a:off x="-1" y="-33364"/>
            <a:ext cx="9203267" cy="5240364"/>
          </a:xfrm>
          <a:prstGeom prst="rect">
            <a:avLst/>
          </a:prstGeom>
        </p:spPr>
      </p:pic>
    </p:spTree>
    <p:extLst>
      <p:ext uri="{BB962C8B-B14F-4D97-AF65-F5344CB8AC3E}">
        <p14:creationId xmlns:p14="http://schemas.microsoft.com/office/powerpoint/2010/main" val="129631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B019BA65-6F4F-5F42-B224-178E81DEBAFD}"/>
              </a:ext>
            </a:extLst>
          </p:cNvPr>
          <p:cNvPicPr>
            <a:picLocks noChangeAspect="1"/>
          </p:cNvPicPr>
          <p:nvPr/>
        </p:nvPicPr>
        <p:blipFill>
          <a:blip r:embed="rId2"/>
          <a:stretch>
            <a:fillRect/>
          </a:stretch>
        </p:blipFill>
        <p:spPr>
          <a:xfrm>
            <a:off x="1" y="0"/>
            <a:ext cx="9144000" cy="5147521"/>
          </a:xfrm>
          <a:prstGeom prst="rect">
            <a:avLst/>
          </a:prstGeom>
        </p:spPr>
      </p:pic>
    </p:spTree>
    <p:extLst>
      <p:ext uri="{BB962C8B-B14F-4D97-AF65-F5344CB8AC3E}">
        <p14:creationId xmlns:p14="http://schemas.microsoft.com/office/powerpoint/2010/main" val="331235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410992"/>
            <a:ext cx="6915150" cy="1102519"/>
          </a:xfrm>
          <a:prstGeom prst="rect">
            <a:avLst/>
          </a:prstGeom>
        </p:spPr>
        <p:txBody>
          <a:bodyPr anchor="t">
            <a:normAutofit/>
          </a:bodyPr>
          <a:lstStyle>
            <a:lvl1pPr algn="l">
              <a:defRPr sz="4000" b="0" i="0">
                <a:solidFill>
                  <a:srgbClr val="E94E1B"/>
                </a:solidFill>
                <a:latin typeface="Arial Bold"/>
                <a:cs typeface="Arial Bold"/>
              </a:defRPr>
            </a:lvl1pPr>
          </a:lstStyle>
          <a:p>
            <a:r>
              <a:rPr lang="en-US"/>
              <a:t>Click to edit Master title style</a:t>
            </a:r>
            <a:endParaRPr lang="en-US" dirty="0"/>
          </a:p>
        </p:txBody>
      </p:sp>
      <p:sp>
        <p:nvSpPr>
          <p:cNvPr id="3" name="Subtitle 2"/>
          <p:cNvSpPr>
            <a:spLocks noGrp="1"/>
          </p:cNvSpPr>
          <p:nvPr>
            <p:ph type="subTitle" idx="1"/>
          </p:nvPr>
        </p:nvSpPr>
        <p:spPr>
          <a:xfrm>
            <a:off x="1447800" y="2869941"/>
            <a:ext cx="6324600" cy="1091685"/>
          </a:xfrm>
          <a:prstGeom prst="rect">
            <a:avLst/>
          </a:prstGeom>
        </p:spPr>
        <p:txBody>
          <a:bodyPr anchor="t"/>
          <a:lstStyle>
            <a:lvl1pPr marL="0" indent="0" algn="l">
              <a:buNone/>
              <a:defRPr b="0" i="0">
                <a:solidFill>
                  <a:schemeClr val="tx1"/>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reeform 10"/>
          <p:cNvSpPr/>
          <p:nvPr userDrawn="1"/>
        </p:nvSpPr>
        <p:spPr>
          <a:xfrm>
            <a:off x="-1180483" y="0"/>
            <a:ext cx="12222479" cy="1155700"/>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pic>
        <p:nvPicPr>
          <p:cNvPr id="9" name="Picture 8"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00" y="254298"/>
            <a:ext cx="602456" cy="602456"/>
          </a:xfrm>
          <a:prstGeom prst="rect">
            <a:avLst/>
          </a:prstGeom>
          <a:ln>
            <a:solidFill>
              <a:schemeClr val="bg1"/>
            </a:solidFill>
          </a:ln>
        </p:spPr>
      </p:pic>
      <p:sp>
        <p:nvSpPr>
          <p:cNvPr id="12" name="Rectangle 11"/>
          <p:cNvSpPr/>
          <p:nvPr userDrawn="1"/>
        </p:nvSpPr>
        <p:spPr>
          <a:xfrm>
            <a:off x="1270000" y="1385592"/>
            <a:ext cx="45719" cy="29832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pic>
        <p:nvPicPr>
          <p:cNvPr id="7" name="Picture 6" descr="Uni_Connect_Programme_logo.w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6666" y="4501357"/>
            <a:ext cx="1092568" cy="406400"/>
          </a:xfrm>
          <a:prstGeom prst="rect">
            <a:avLst/>
          </a:prstGeom>
        </p:spPr>
      </p:pic>
    </p:spTree>
    <p:extLst>
      <p:ext uri="{BB962C8B-B14F-4D97-AF65-F5344CB8AC3E}">
        <p14:creationId xmlns:p14="http://schemas.microsoft.com/office/powerpoint/2010/main" val="371999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8700" y="62744"/>
            <a:ext cx="7658100" cy="666989"/>
          </a:xfrm>
          <a:prstGeom prst="rect">
            <a:avLst/>
          </a:prstGeom>
        </p:spPr>
        <p:txBody>
          <a:bodyPr>
            <a:normAutofit/>
          </a:bodyPr>
          <a:lstStyle>
            <a:lvl1pPr algn="l">
              <a:defRPr sz="2000" b="1" i="0">
                <a:latin typeface="Arial Bold"/>
                <a:cs typeface="Arial Bold"/>
              </a:defRPr>
            </a:lvl1pPr>
          </a:lstStyle>
          <a:p>
            <a:r>
              <a:rPr lang="en-GB" dirty="0"/>
              <a:t>CLICK TO EDIT MASTER TITLE STYLE</a:t>
            </a:r>
            <a:endParaRPr lang="en-US" dirty="0"/>
          </a:p>
        </p:txBody>
      </p:sp>
      <p:sp>
        <p:nvSpPr>
          <p:cNvPr id="3" name="Content Placeholder 2"/>
          <p:cNvSpPr>
            <a:spLocks noGrp="1"/>
          </p:cNvSpPr>
          <p:nvPr>
            <p:ph idx="1"/>
          </p:nvPr>
        </p:nvSpPr>
        <p:spPr>
          <a:xfrm>
            <a:off x="725736" y="952500"/>
            <a:ext cx="7961064" cy="3397250"/>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5" name="Rectangle 14"/>
          <p:cNvSpPr/>
          <p:nvPr userDrawn="1"/>
        </p:nvSpPr>
        <p:spPr>
          <a:xfrm>
            <a:off x="979171" y="207527"/>
            <a:ext cx="45719" cy="4470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9"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pic>
        <p:nvPicPr>
          <p:cNvPr id="10" name="Picture 9"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Tree>
    <p:extLst>
      <p:ext uri="{BB962C8B-B14F-4D97-AF65-F5344CB8AC3E}">
        <p14:creationId xmlns:p14="http://schemas.microsoft.com/office/powerpoint/2010/main" val="261932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736" y="952500"/>
            <a:ext cx="3770064" cy="3460750"/>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9"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sp>
        <p:nvSpPr>
          <p:cNvPr id="10" name="Content Placeholder 2"/>
          <p:cNvSpPr>
            <a:spLocks noGrp="1"/>
          </p:cNvSpPr>
          <p:nvPr>
            <p:ph idx="13"/>
          </p:nvPr>
        </p:nvSpPr>
        <p:spPr>
          <a:xfrm>
            <a:off x="4916736" y="952500"/>
            <a:ext cx="3770064" cy="3460750"/>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hasCustomPrompt="1"/>
          </p:nvPr>
        </p:nvSpPr>
        <p:spPr>
          <a:xfrm>
            <a:off x="1028700" y="62744"/>
            <a:ext cx="7658100" cy="666989"/>
          </a:xfrm>
          <a:prstGeom prst="rect">
            <a:avLst/>
          </a:prstGeom>
        </p:spPr>
        <p:txBody>
          <a:bodyPr>
            <a:normAutofit/>
          </a:bodyPr>
          <a:lstStyle>
            <a:lvl1pPr algn="l">
              <a:defRPr sz="2000" b="1" i="0">
                <a:latin typeface="Arial Bold"/>
                <a:cs typeface="Arial Bold"/>
              </a:defRPr>
            </a:lvl1pPr>
          </a:lstStyle>
          <a:p>
            <a:r>
              <a:rPr lang="en-GB" dirty="0"/>
              <a:t>CLICK TO EDIT MASTER TITLE STYLE</a:t>
            </a:r>
            <a:endParaRPr lang="en-US" dirty="0"/>
          </a:p>
        </p:txBody>
      </p:sp>
      <p:pic>
        <p:nvPicPr>
          <p:cNvPr id="13" name="Picture 12"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
        <p:nvSpPr>
          <p:cNvPr id="16" name="Rectangle 15"/>
          <p:cNvSpPr/>
          <p:nvPr userDrawn="1"/>
        </p:nvSpPr>
        <p:spPr>
          <a:xfrm>
            <a:off x="979171" y="207527"/>
            <a:ext cx="45719" cy="4470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Tree>
    <p:extLst>
      <p:ext uri="{BB962C8B-B14F-4D97-AF65-F5344CB8AC3E}">
        <p14:creationId xmlns:p14="http://schemas.microsoft.com/office/powerpoint/2010/main" val="300478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46150"/>
            <a:ext cx="3384550" cy="3543300"/>
          </a:xfrm>
          <a:prstGeom prst="rect">
            <a:avLst/>
          </a:prstGeom>
        </p:spPr>
        <p:txBody>
          <a:bodyPr>
            <a:normAutofit/>
          </a:bodyPr>
          <a:lstStyle>
            <a:lvl1pPr>
              <a:defRPr sz="1200"/>
            </a:lvl1pPr>
          </a:lstStyle>
          <a:p>
            <a:r>
              <a:rPr lang="en-US"/>
              <a:t>Click icon to add picture</a:t>
            </a:r>
            <a:endParaRPr lang="en-US" dirty="0"/>
          </a:p>
        </p:txBody>
      </p:sp>
      <p:sp>
        <p:nvSpPr>
          <p:cNvPr id="3" name="Content Placeholder 2"/>
          <p:cNvSpPr>
            <a:spLocks noGrp="1"/>
          </p:cNvSpPr>
          <p:nvPr>
            <p:ph idx="1"/>
          </p:nvPr>
        </p:nvSpPr>
        <p:spPr>
          <a:xfrm>
            <a:off x="3752850" y="946150"/>
            <a:ext cx="4933950" cy="3543300"/>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3"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sp>
        <p:nvSpPr>
          <p:cNvPr id="14" name="Title 1"/>
          <p:cNvSpPr>
            <a:spLocks noGrp="1"/>
          </p:cNvSpPr>
          <p:nvPr>
            <p:ph type="title" hasCustomPrompt="1"/>
          </p:nvPr>
        </p:nvSpPr>
        <p:spPr>
          <a:xfrm>
            <a:off x="1028700" y="62744"/>
            <a:ext cx="7658100" cy="666989"/>
          </a:xfrm>
          <a:prstGeom prst="rect">
            <a:avLst/>
          </a:prstGeom>
        </p:spPr>
        <p:txBody>
          <a:bodyPr>
            <a:normAutofit/>
          </a:bodyPr>
          <a:lstStyle>
            <a:lvl1pPr algn="l">
              <a:defRPr sz="2000" b="1" i="0">
                <a:latin typeface="Arial Bold"/>
                <a:cs typeface="Arial Bold"/>
              </a:defRPr>
            </a:lvl1pPr>
          </a:lstStyle>
          <a:p>
            <a:r>
              <a:rPr lang="en-GB" dirty="0"/>
              <a:t>CLICK TO EDIT MASTER TITLE STYLE</a:t>
            </a:r>
            <a:endParaRPr lang="en-US" dirty="0"/>
          </a:p>
        </p:txBody>
      </p:sp>
      <p:pic>
        <p:nvPicPr>
          <p:cNvPr id="16" name="Picture 15"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
        <p:nvSpPr>
          <p:cNvPr id="18" name="Rectangle 17"/>
          <p:cNvSpPr/>
          <p:nvPr userDrawn="1"/>
        </p:nvSpPr>
        <p:spPr>
          <a:xfrm>
            <a:off x="979171" y="207527"/>
            <a:ext cx="45719" cy="4470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Tree>
    <p:extLst>
      <p:ext uri="{BB962C8B-B14F-4D97-AF65-F5344CB8AC3E}">
        <p14:creationId xmlns:p14="http://schemas.microsoft.com/office/powerpoint/2010/main" val="197900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5900" y="914400"/>
            <a:ext cx="8470900" cy="3511550"/>
          </a:xfrm>
          <a:prstGeom prst="rect">
            <a:avLst/>
          </a:prstGeom>
        </p:spPr>
        <p:txBody>
          <a:bodyPr>
            <a:normAutofit/>
          </a:bodyPr>
          <a:lstStyle>
            <a:lvl1pPr>
              <a:defRPr sz="1200"/>
            </a:lvl1pPr>
          </a:lstStyle>
          <a:p>
            <a:r>
              <a:rPr lang="en-US"/>
              <a:t>Click icon to add picture</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3"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sp>
        <p:nvSpPr>
          <p:cNvPr id="10" name="Title 1"/>
          <p:cNvSpPr>
            <a:spLocks noGrp="1"/>
          </p:cNvSpPr>
          <p:nvPr>
            <p:ph type="title" hasCustomPrompt="1"/>
          </p:nvPr>
        </p:nvSpPr>
        <p:spPr>
          <a:xfrm>
            <a:off x="1028700" y="62744"/>
            <a:ext cx="7658100" cy="666989"/>
          </a:xfrm>
          <a:prstGeom prst="rect">
            <a:avLst/>
          </a:prstGeom>
        </p:spPr>
        <p:txBody>
          <a:bodyPr>
            <a:normAutofit/>
          </a:bodyPr>
          <a:lstStyle>
            <a:lvl1pPr algn="l">
              <a:defRPr sz="2000" b="1" i="0">
                <a:latin typeface="Arial Bold"/>
                <a:cs typeface="Arial Bold"/>
              </a:defRPr>
            </a:lvl1pPr>
          </a:lstStyle>
          <a:p>
            <a:r>
              <a:rPr lang="en-GB" dirty="0"/>
              <a:t>CLICK TO EDIT MASTER TITLE STYLE</a:t>
            </a:r>
            <a:endParaRPr lang="en-US" dirty="0"/>
          </a:p>
        </p:txBody>
      </p:sp>
      <p:pic>
        <p:nvPicPr>
          <p:cNvPr id="16" name="Picture 15"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
        <p:nvSpPr>
          <p:cNvPr id="17" name="Rectangle 16"/>
          <p:cNvSpPr/>
          <p:nvPr userDrawn="1"/>
        </p:nvSpPr>
        <p:spPr>
          <a:xfrm>
            <a:off x="979171" y="207527"/>
            <a:ext cx="45719" cy="4470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Tree>
    <p:extLst>
      <p:ext uri="{BB962C8B-B14F-4D97-AF65-F5344CB8AC3E}">
        <p14:creationId xmlns:p14="http://schemas.microsoft.com/office/powerpoint/2010/main" val="69160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Onl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28700" y="127703"/>
            <a:ext cx="7658100" cy="4298247"/>
          </a:xfrm>
          <a:prstGeom prst="rect">
            <a:avLst/>
          </a:prstGeom>
        </p:spPr>
        <p:txBody>
          <a:bodyPr>
            <a:normAutofit/>
          </a:bodyPr>
          <a:lstStyle>
            <a:lvl1pPr>
              <a:defRPr sz="1200"/>
            </a:lvl1pPr>
          </a:lstStyle>
          <a:p>
            <a:r>
              <a:rPr lang="en-US"/>
              <a:t>Click icon to add picture</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3"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pic>
        <p:nvPicPr>
          <p:cNvPr id="11" name="Picture 10"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Tree>
    <p:extLst>
      <p:ext uri="{BB962C8B-B14F-4D97-AF65-F5344CB8AC3E}">
        <p14:creationId xmlns:p14="http://schemas.microsoft.com/office/powerpoint/2010/main" val="165829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65200" y="127703"/>
            <a:ext cx="3651250" cy="4298247"/>
          </a:xfrm>
          <a:prstGeom prst="rect">
            <a:avLst/>
          </a:prstGeom>
        </p:spPr>
        <p:txBody>
          <a:bodyPr>
            <a:normAutofit/>
          </a:bodyPr>
          <a:lstStyle>
            <a:lvl1pPr>
              <a:defRPr sz="1200"/>
            </a:lvl1pPr>
          </a:lstStyle>
          <a:p>
            <a:r>
              <a:rPr lang="en-US"/>
              <a:t>Click icon to add picture</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3"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pic>
        <p:nvPicPr>
          <p:cNvPr id="10" name="Picture 9"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
        <p:nvSpPr>
          <p:cNvPr id="11" name="Picture Placeholder 4"/>
          <p:cNvSpPr>
            <a:spLocks noGrp="1"/>
          </p:cNvSpPr>
          <p:nvPr>
            <p:ph type="pic" sz="quarter" idx="13"/>
          </p:nvPr>
        </p:nvSpPr>
        <p:spPr>
          <a:xfrm>
            <a:off x="4927600" y="122056"/>
            <a:ext cx="3651250" cy="4298247"/>
          </a:xfrm>
          <a:prstGeom prst="rect">
            <a:avLst/>
          </a:prstGeom>
        </p:spPr>
        <p:txBody>
          <a:bodyPr>
            <a:normAutofit/>
          </a:bodyPr>
          <a:lstStyle>
            <a:lvl1pPr>
              <a:defRPr sz="1200"/>
            </a:lvl1pPr>
          </a:lstStyle>
          <a:p>
            <a:r>
              <a:rPr lang="en-US"/>
              <a:t>Click icon to add picture</a:t>
            </a:r>
            <a:endParaRPr lang="en-US" dirty="0"/>
          </a:p>
        </p:txBody>
      </p:sp>
    </p:spTree>
    <p:extLst>
      <p:ext uri="{BB962C8B-B14F-4D97-AF65-F5344CB8AC3E}">
        <p14:creationId xmlns:p14="http://schemas.microsoft.com/office/powerpoint/2010/main" val="418198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57250" y="127703"/>
            <a:ext cx="3575050" cy="4298247"/>
          </a:xfrm>
          <a:prstGeom prst="rect">
            <a:avLst/>
          </a:prstGeom>
        </p:spPr>
        <p:txBody>
          <a:bodyPr>
            <a:normAutofit/>
          </a:bodyPr>
          <a:lstStyle>
            <a:lvl1pPr>
              <a:defRPr sz="1200"/>
            </a:lvl1pPr>
          </a:lstStyle>
          <a:p>
            <a:r>
              <a:rPr lang="en-US"/>
              <a:t>Click icon to add picture</a:t>
            </a:r>
            <a:endParaRPr lang="en-US" dirty="0"/>
          </a:p>
        </p:txBody>
      </p:sp>
      <p:sp>
        <p:nvSpPr>
          <p:cNvPr id="9" name="Freeform 8"/>
          <p:cNvSpPr/>
          <p:nvPr userDrawn="1"/>
        </p:nvSpPr>
        <p:spPr>
          <a:xfrm flipH="1" flipV="1">
            <a:off x="-2438401" y="4576050"/>
            <a:ext cx="12222479" cy="760702"/>
          </a:xfrm>
          <a:custGeom>
            <a:avLst/>
            <a:gdLst>
              <a:gd name="connsiteX0" fmla="*/ 0 w 7907547"/>
              <a:gd name="connsiteY0" fmla="*/ 0 h 1006415"/>
              <a:gd name="connsiteX1" fmla="*/ 7907547 w 7907547"/>
              <a:gd name="connsiteY1" fmla="*/ 0 h 1006415"/>
              <a:gd name="connsiteX2" fmla="*/ 1715698 w 7907547"/>
              <a:gd name="connsiteY2" fmla="*/ 1006415 h 1006415"/>
              <a:gd name="connsiteX3" fmla="*/ 0 w 7907547"/>
              <a:gd name="connsiteY3" fmla="*/ 0 h 1006415"/>
            </a:gdLst>
            <a:ahLst/>
            <a:cxnLst>
              <a:cxn ang="0">
                <a:pos x="connsiteX0" y="connsiteY0"/>
              </a:cxn>
              <a:cxn ang="0">
                <a:pos x="connsiteX1" y="connsiteY1"/>
              </a:cxn>
              <a:cxn ang="0">
                <a:pos x="connsiteX2" y="connsiteY2"/>
              </a:cxn>
              <a:cxn ang="0">
                <a:pos x="connsiteX3" y="connsiteY3"/>
              </a:cxn>
            </a:cxnLst>
            <a:rect l="l" t="t" r="r" b="b"/>
            <a:pathLst>
              <a:path w="7907547" h="1006415">
                <a:moveTo>
                  <a:pt x="0" y="0"/>
                </a:moveTo>
                <a:lnTo>
                  <a:pt x="7907547" y="0"/>
                </a:lnTo>
                <a:lnTo>
                  <a:pt x="1715698" y="1006415"/>
                </a:lnTo>
                <a:lnTo>
                  <a:pt x="0" y="0"/>
                </a:lnTo>
                <a:close/>
              </a:path>
            </a:pathLst>
          </a:custGeom>
          <a:solidFill>
            <a:srgbClr val="00A4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rgbClr val="00A495"/>
              </a:solidFill>
            </a:endParaRPr>
          </a:p>
        </p:txBody>
      </p:sp>
      <p:sp>
        <p:nvSpPr>
          <p:cNvPr id="13" name="Slide Number Placeholder 5"/>
          <p:cNvSpPr>
            <a:spLocks noGrp="1"/>
          </p:cNvSpPr>
          <p:nvPr>
            <p:ph type="sldNum" sz="quarter" idx="12"/>
          </p:nvPr>
        </p:nvSpPr>
        <p:spPr>
          <a:xfrm>
            <a:off x="5175250" y="4697413"/>
            <a:ext cx="2133600" cy="273844"/>
          </a:xfrm>
          <a:prstGeom prst="rect">
            <a:avLst/>
          </a:prstGeom>
        </p:spPr>
        <p:txBody>
          <a:bodyPr/>
          <a:lstStyle>
            <a:lvl1pPr>
              <a:defRPr sz="2000" b="1" i="0">
                <a:solidFill>
                  <a:srgbClr val="FFFFFF"/>
                </a:solidFill>
                <a:latin typeface="Arial Bold"/>
                <a:cs typeface="Arial Bold"/>
              </a:defRPr>
            </a:lvl1pPr>
          </a:lstStyle>
          <a:p>
            <a:fld id="{D9E200D8-8F93-4749-923B-0622F5AEFC4C}" type="slidenum">
              <a:rPr lang="en-US" smtClean="0"/>
              <a:pPr/>
              <a:t>‹#›</a:t>
            </a:fld>
            <a:endParaRPr lang="en-US" dirty="0"/>
          </a:p>
        </p:txBody>
      </p:sp>
      <p:sp>
        <p:nvSpPr>
          <p:cNvPr id="14" name="Picture Placeholder 4"/>
          <p:cNvSpPr>
            <a:spLocks noGrp="1"/>
          </p:cNvSpPr>
          <p:nvPr>
            <p:ph type="pic" sz="quarter" idx="13"/>
          </p:nvPr>
        </p:nvSpPr>
        <p:spPr>
          <a:xfrm>
            <a:off x="4508500" y="127703"/>
            <a:ext cx="4216400" cy="2453288"/>
          </a:xfrm>
          <a:prstGeom prst="rect">
            <a:avLst/>
          </a:prstGeom>
        </p:spPr>
        <p:txBody>
          <a:bodyPr>
            <a:normAutofit/>
          </a:bodyPr>
          <a:lstStyle>
            <a:lvl1pPr>
              <a:defRPr sz="1200"/>
            </a:lvl1pPr>
          </a:lstStyle>
          <a:p>
            <a:r>
              <a:rPr lang="en-US"/>
              <a:t>Click icon to add picture</a:t>
            </a:r>
            <a:endParaRPr lang="en-US" dirty="0"/>
          </a:p>
        </p:txBody>
      </p:sp>
      <p:sp>
        <p:nvSpPr>
          <p:cNvPr id="15" name="Picture Placeholder 4"/>
          <p:cNvSpPr>
            <a:spLocks noGrp="1"/>
          </p:cNvSpPr>
          <p:nvPr>
            <p:ph type="pic" sz="quarter" idx="14"/>
          </p:nvPr>
        </p:nvSpPr>
        <p:spPr>
          <a:xfrm>
            <a:off x="4508500" y="2659267"/>
            <a:ext cx="2082800" cy="1760457"/>
          </a:xfrm>
          <a:prstGeom prst="rect">
            <a:avLst/>
          </a:prstGeom>
        </p:spPr>
        <p:txBody>
          <a:bodyPr>
            <a:noAutofit/>
          </a:bodyPr>
          <a:lstStyle>
            <a:lvl1pPr>
              <a:defRPr sz="1200"/>
            </a:lvl1pPr>
          </a:lstStyle>
          <a:p>
            <a:r>
              <a:rPr lang="en-US"/>
              <a:t>Click icon to add picture</a:t>
            </a:r>
            <a:endParaRPr lang="en-US" dirty="0"/>
          </a:p>
        </p:txBody>
      </p:sp>
      <p:sp>
        <p:nvSpPr>
          <p:cNvPr id="16" name="Picture Placeholder 4"/>
          <p:cNvSpPr>
            <a:spLocks noGrp="1"/>
          </p:cNvSpPr>
          <p:nvPr>
            <p:ph type="pic" sz="quarter" idx="15"/>
          </p:nvPr>
        </p:nvSpPr>
        <p:spPr>
          <a:xfrm>
            <a:off x="6686550" y="2659267"/>
            <a:ext cx="2037432" cy="1760457"/>
          </a:xfrm>
          <a:prstGeom prst="rect">
            <a:avLst/>
          </a:prstGeom>
        </p:spPr>
        <p:txBody>
          <a:bodyPr>
            <a:normAutofit/>
          </a:bodyPr>
          <a:lstStyle>
            <a:lvl1pPr>
              <a:defRPr sz="1200"/>
            </a:lvl1pPr>
          </a:lstStyle>
          <a:p>
            <a:r>
              <a:rPr lang="en-US"/>
              <a:t>Click icon to add picture</a:t>
            </a:r>
            <a:endParaRPr lang="en-US" dirty="0"/>
          </a:p>
        </p:txBody>
      </p:sp>
      <p:pic>
        <p:nvPicPr>
          <p:cNvPr id="10" name="Picture 9" descr="MH logo.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64" y="127703"/>
            <a:ext cx="537072" cy="537072"/>
          </a:xfrm>
          <a:prstGeom prst="rect">
            <a:avLst/>
          </a:prstGeom>
          <a:ln>
            <a:solidFill>
              <a:schemeClr val="bg1"/>
            </a:solidFill>
          </a:ln>
        </p:spPr>
      </p:pic>
    </p:spTree>
    <p:extLst>
      <p:ext uri="{BB962C8B-B14F-4D97-AF65-F5344CB8AC3E}">
        <p14:creationId xmlns:p14="http://schemas.microsoft.com/office/powerpoint/2010/main" val="22904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394894"/>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0" r:id="rId3"/>
    <p:sldLayoutId id="2147483655" r:id="rId4"/>
    <p:sldLayoutId id="2147483651" r:id="rId5"/>
    <p:sldLayoutId id="2147483652" r:id="rId6"/>
    <p:sldLayoutId id="2147483656" r:id="rId7"/>
    <p:sldLayoutId id="2147483654" r:id="rId8"/>
    <p:sldLayoutId id="2147483653" r:id="rId9"/>
    <p:sldLayoutId id="2147483658"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9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9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Make Happen Update</a:t>
            </a:r>
          </a:p>
        </p:txBody>
      </p:sp>
      <p:sp>
        <p:nvSpPr>
          <p:cNvPr id="3" name="Subtitle 2"/>
          <p:cNvSpPr>
            <a:spLocks noGrp="1"/>
          </p:cNvSpPr>
          <p:nvPr>
            <p:ph type="subTitle" idx="1"/>
          </p:nvPr>
        </p:nvSpPr>
        <p:spPr>
          <a:xfrm>
            <a:off x="1556657" y="2324098"/>
            <a:ext cx="6324600" cy="1091685"/>
          </a:xfrm>
        </p:spPr>
        <p:txBody>
          <a:bodyPr/>
          <a:lstStyle/>
          <a:p>
            <a:r>
              <a:rPr lang="en-GB" dirty="0"/>
              <a:t>What does the policy mean for us?</a:t>
            </a:r>
          </a:p>
        </p:txBody>
      </p:sp>
      <p:sp>
        <p:nvSpPr>
          <p:cNvPr id="4" name="Subtitle 2">
            <a:extLst>
              <a:ext uri="{FF2B5EF4-FFF2-40B4-BE49-F238E27FC236}">
                <a16:creationId xmlns:a16="http://schemas.microsoft.com/office/drawing/2014/main" id="{F899AC64-2BA6-43E8-9DEE-FC9C19A64411}"/>
              </a:ext>
            </a:extLst>
          </p:cNvPr>
          <p:cNvSpPr txBox="1">
            <a:spLocks/>
          </p:cNvSpPr>
          <p:nvPr/>
        </p:nvSpPr>
        <p:spPr>
          <a:xfrm>
            <a:off x="1556657" y="3539155"/>
            <a:ext cx="6324600" cy="1091685"/>
          </a:xfrm>
          <a:prstGeom prst="rect">
            <a:avLst/>
          </a:prstGeom>
        </p:spPr>
        <p:txBody>
          <a:bodyPr anchor="t"/>
          <a:lstStyle>
            <a:lvl1pPr marL="0" indent="0" algn="l" defTabSz="457200" rtl="0" eaLnBrk="1" latinLnBrk="0" hangingPunct="1">
              <a:spcBef>
                <a:spcPct val="20000"/>
              </a:spcBef>
              <a:buFont typeface="Arial"/>
              <a:buNone/>
              <a:defRPr sz="3200" b="0" i="0" kern="1200">
                <a:solidFill>
                  <a:schemeClr val="tx1"/>
                </a:solidFill>
                <a:latin typeface="Arial Bold"/>
                <a:ea typeface="+mn-ea"/>
                <a:cs typeface="Arial 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2800" dirty="0">
                <a:solidFill>
                  <a:srgbClr val="E94E1B"/>
                </a:solidFill>
                <a:ea typeface="+mj-ea"/>
              </a:rPr>
              <a:t>Stephen</a:t>
            </a:r>
            <a:r>
              <a:rPr lang="en-GB" sz="2000" dirty="0"/>
              <a:t> </a:t>
            </a:r>
            <a:r>
              <a:rPr lang="en-GB" sz="2800" dirty="0">
                <a:solidFill>
                  <a:srgbClr val="E94E1B"/>
                </a:solidFill>
                <a:ea typeface="+mj-ea"/>
              </a:rPr>
              <a:t>Pomfret</a:t>
            </a:r>
          </a:p>
          <a:p>
            <a:r>
              <a:rPr lang="en-GB" sz="2000" dirty="0"/>
              <a:t>Head of Make Happen</a:t>
            </a:r>
          </a:p>
        </p:txBody>
      </p:sp>
    </p:spTree>
    <p:extLst>
      <p:ext uri="{BB962C8B-B14F-4D97-AF65-F5344CB8AC3E}">
        <p14:creationId xmlns:p14="http://schemas.microsoft.com/office/powerpoint/2010/main" val="109328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9F9202-4E47-4379-8E19-B06B4D1F07AC}"/>
              </a:ext>
            </a:extLst>
          </p:cNvPr>
          <p:cNvSpPr>
            <a:spLocks noGrp="1"/>
          </p:cNvSpPr>
          <p:nvPr>
            <p:ph idx="1"/>
          </p:nvPr>
        </p:nvSpPr>
        <p:spPr>
          <a:xfrm>
            <a:off x="351851" y="885928"/>
            <a:ext cx="4220149" cy="3543300"/>
          </a:xfrm>
        </p:spPr>
        <p:txBody>
          <a:bodyPr/>
          <a:lstStyle/>
          <a:p>
            <a:r>
              <a:rPr lang="en-GB" dirty="0"/>
              <a:t>Part of Uni Connect</a:t>
            </a:r>
          </a:p>
          <a:p>
            <a:r>
              <a:rPr lang="en-GB" dirty="0"/>
              <a:t>Impartial collaborative outreach programme</a:t>
            </a:r>
          </a:p>
          <a:p>
            <a:endParaRPr lang="en-GB" dirty="0"/>
          </a:p>
        </p:txBody>
      </p:sp>
      <p:sp>
        <p:nvSpPr>
          <p:cNvPr id="4" name="Slide Number Placeholder 3">
            <a:extLst>
              <a:ext uri="{FF2B5EF4-FFF2-40B4-BE49-F238E27FC236}">
                <a16:creationId xmlns:a16="http://schemas.microsoft.com/office/drawing/2014/main" id="{986682D3-AFCC-46F5-934B-68D430495B0D}"/>
              </a:ext>
            </a:extLst>
          </p:cNvPr>
          <p:cNvSpPr>
            <a:spLocks noGrp="1"/>
          </p:cNvSpPr>
          <p:nvPr>
            <p:ph type="sldNum" sz="quarter" idx="12"/>
          </p:nvPr>
        </p:nvSpPr>
        <p:spPr/>
        <p:txBody>
          <a:bodyPr/>
          <a:lstStyle/>
          <a:p>
            <a:fld id="{D9E200D8-8F93-4749-923B-0622F5AEFC4C}" type="slidenum">
              <a:rPr lang="en-US" smtClean="0"/>
              <a:pPr/>
              <a:t>3</a:t>
            </a:fld>
            <a:endParaRPr lang="en-US" dirty="0"/>
          </a:p>
        </p:txBody>
      </p:sp>
      <p:sp>
        <p:nvSpPr>
          <p:cNvPr id="5" name="Title 4">
            <a:extLst>
              <a:ext uri="{FF2B5EF4-FFF2-40B4-BE49-F238E27FC236}">
                <a16:creationId xmlns:a16="http://schemas.microsoft.com/office/drawing/2014/main" id="{026E5B33-58CA-4225-98E4-9DFEBF6DBC3C}"/>
              </a:ext>
            </a:extLst>
          </p:cNvPr>
          <p:cNvSpPr>
            <a:spLocks noGrp="1"/>
          </p:cNvSpPr>
          <p:nvPr>
            <p:ph type="title"/>
          </p:nvPr>
        </p:nvSpPr>
        <p:spPr/>
        <p:txBody>
          <a:bodyPr/>
          <a:lstStyle/>
          <a:p>
            <a:r>
              <a:rPr lang="en-GB" dirty="0"/>
              <a:t>Who we are – one page recap</a:t>
            </a:r>
          </a:p>
        </p:txBody>
      </p:sp>
      <p:pic>
        <p:nvPicPr>
          <p:cNvPr id="7" name="Picture 6">
            <a:extLst>
              <a:ext uri="{FF2B5EF4-FFF2-40B4-BE49-F238E27FC236}">
                <a16:creationId xmlns:a16="http://schemas.microsoft.com/office/drawing/2014/main" id="{06912C29-1858-47F7-B362-7FB43DA9CF69}"/>
              </a:ext>
            </a:extLst>
          </p:cNvPr>
          <p:cNvPicPr>
            <a:picLocks noChangeAspect="1"/>
          </p:cNvPicPr>
          <p:nvPr/>
        </p:nvPicPr>
        <p:blipFill rotWithShape="1">
          <a:blip r:embed="rId3"/>
          <a:srcRect t="1" b="15613"/>
          <a:stretch/>
        </p:blipFill>
        <p:spPr>
          <a:xfrm>
            <a:off x="1725672" y="2159723"/>
            <a:ext cx="5101389" cy="2269505"/>
          </a:xfrm>
          <a:prstGeom prst="rect">
            <a:avLst/>
          </a:prstGeom>
        </p:spPr>
      </p:pic>
      <p:sp>
        <p:nvSpPr>
          <p:cNvPr id="8" name="Content Placeholder 2">
            <a:extLst>
              <a:ext uri="{FF2B5EF4-FFF2-40B4-BE49-F238E27FC236}">
                <a16:creationId xmlns:a16="http://schemas.microsoft.com/office/drawing/2014/main" id="{98F04B55-638C-44C4-A97F-843BA5AC1FD3}"/>
              </a:ext>
            </a:extLst>
          </p:cNvPr>
          <p:cNvSpPr txBox="1">
            <a:spLocks/>
          </p:cNvSpPr>
          <p:nvPr/>
        </p:nvSpPr>
        <p:spPr>
          <a:xfrm>
            <a:off x="4466651" y="885928"/>
            <a:ext cx="4220149" cy="3543300"/>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Team of 20</a:t>
            </a:r>
          </a:p>
          <a:p>
            <a:r>
              <a:rPr lang="en-GB" dirty="0"/>
              <a:t>School/College led approach</a:t>
            </a:r>
          </a:p>
          <a:p>
            <a:endParaRPr lang="en-GB" dirty="0"/>
          </a:p>
        </p:txBody>
      </p:sp>
    </p:spTree>
    <p:extLst>
      <p:ext uri="{BB962C8B-B14F-4D97-AF65-F5344CB8AC3E}">
        <p14:creationId xmlns:p14="http://schemas.microsoft.com/office/powerpoint/2010/main" val="3065428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19D157-37E0-4D2A-80B1-411272C3B193}"/>
              </a:ext>
            </a:extLst>
          </p:cNvPr>
          <p:cNvPicPr>
            <a:picLocks noChangeAspect="1"/>
          </p:cNvPicPr>
          <p:nvPr/>
        </p:nvPicPr>
        <p:blipFill>
          <a:blip r:embed="rId3"/>
          <a:stretch>
            <a:fillRect/>
          </a:stretch>
        </p:blipFill>
        <p:spPr>
          <a:xfrm>
            <a:off x="1619480" y="1442451"/>
            <a:ext cx="5675912" cy="3065724"/>
          </a:xfrm>
          <a:prstGeom prst="rect">
            <a:avLst/>
          </a:prstGeom>
        </p:spPr>
      </p:pic>
      <p:sp>
        <p:nvSpPr>
          <p:cNvPr id="3" name="Title 1">
            <a:extLst>
              <a:ext uri="{FF2B5EF4-FFF2-40B4-BE49-F238E27FC236}">
                <a16:creationId xmlns:a16="http://schemas.microsoft.com/office/drawing/2014/main" id="{72DE6E06-9EAA-4C68-BD72-ACE3A7677A30}"/>
              </a:ext>
            </a:extLst>
          </p:cNvPr>
          <p:cNvSpPr txBox="1">
            <a:spLocks/>
          </p:cNvSpPr>
          <p:nvPr/>
        </p:nvSpPr>
        <p:spPr>
          <a:xfrm>
            <a:off x="1282547" y="375407"/>
            <a:ext cx="6915150" cy="11025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a:solidFill>
                  <a:srgbClr val="E94E1B"/>
                </a:solidFill>
                <a:latin typeface="Arial Bold"/>
                <a:cs typeface="Arial Bold"/>
              </a:rPr>
              <a:t>Make</a:t>
            </a:r>
            <a:r>
              <a:rPr lang="en-GB" dirty="0">
                <a:solidFill>
                  <a:schemeClr val="accent6"/>
                </a:solidFill>
              </a:rPr>
              <a:t> </a:t>
            </a:r>
            <a:r>
              <a:rPr lang="en-GB" sz="4000" dirty="0">
                <a:solidFill>
                  <a:srgbClr val="E94E1B"/>
                </a:solidFill>
                <a:latin typeface="Arial Bold"/>
                <a:cs typeface="Arial Bold"/>
              </a:rPr>
              <a:t>Happen – Partners</a:t>
            </a:r>
          </a:p>
        </p:txBody>
      </p:sp>
    </p:spTree>
    <p:extLst>
      <p:ext uri="{BB962C8B-B14F-4D97-AF65-F5344CB8AC3E}">
        <p14:creationId xmlns:p14="http://schemas.microsoft.com/office/powerpoint/2010/main" val="360978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9520893-8B11-4CD0-8825-0030C13524E5}"/>
              </a:ext>
            </a:extLst>
          </p:cNvPr>
          <p:cNvSpPr>
            <a:spLocks noGrp="1"/>
          </p:cNvSpPr>
          <p:nvPr>
            <p:ph type="pic" sz="quarter" idx="10"/>
          </p:nvPr>
        </p:nvSpPr>
        <p:spPr/>
      </p:sp>
      <p:sp>
        <p:nvSpPr>
          <p:cNvPr id="3" name="Content Placeholder 2">
            <a:extLst>
              <a:ext uri="{FF2B5EF4-FFF2-40B4-BE49-F238E27FC236}">
                <a16:creationId xmlns:a16="http://schemas.microsoft.com/office/drawing/2014/main" id="{C5D2E209-D39A-42D2-8790-F8F7D5BFB351}"/>
              </a:ext>
            </a:extLst>
          </p:cNvPr>
          <p:cNvSpPr>
            <a:spLocks noGrp="1"/>
          </p:cNvSpPr>
          <p:nvPr>
            <p:ph idx="1"/>
          </p:nvPr>
        </p:nvSpPr>
        <p:spPr/>
        <p:txBody>
          <a:bodyPr/>
          <a:lstStyle/>
          <a:p>
            <a:r>
              <a:rPr lang="en-GB" dirty="0"/>
              <a:t>Reduction in funding - £30 million</a:t>
            </a:r>
          </a:p>
          <a:p>
            <a:r>
              <a:rPr lang="en-GB" dirty="0"/>
              <a:t>Committed until 2024-25</a:t>
            </a:r>
          </a:p>
          <a:p>
            <a:r>
              <a:rPr lang="en-GB" dirty="0"/>
              <a:t>Introduction of attainment raising</a:t>
            </a:r>
          </a:p>
          <a:p>
            <a:r>
              <a:rPr lang="en-GB" dirty="0"/>
              <a:t>Central platform for collaboration and signposting</a:t>
            </a:r>
          </a:p>
          <a:p>
            <a:endParaRPr lang="en-GB" dirty="0"/>
          </a:p>
        </p:txBody>
      </p:sp>
      <p:sp>
        <p:nvSpPr>
          <p:cNvPr id="4" name="Slide Number Placeholder 3">
            <a:extLst>
              <a:ext uri="{FF2B5EF4-FFF2-40B4-BE49-F238E27FC236}">
                <a16:creationId xmlns:a16="http://schemas.microsoft.com/office/drawing/2014/main" id="{DD92EC33-8540-4855-8C2D-639B57B70F8C}"/>
              </a:ext>
            </a:extLst>
          </p:cNvPr>
          <p:cNvSpPr>
            <a:spLocks noGrp="1"/>
          </p:cNvSpPr>
          <p:nvPr>
            <p:ph type="sldNum" sz="quarter" idx="12"/>
          </p:nvPr>
        </p:nvSpPr>
        <p:spPr/>
        <p:txBody>
          <a:bodyPr/>
          <a:lstStyle/>
          <a:p>
            <a:fld id="{D9E200D8-8F93-4749-923B-0622F5AEFC4C}" type="slidenum">
              <a:rPr lang="en-US" smtClean="0"/>
              <a:pPr/>
              <a:t>5</a:t>
            </a:fld>
            <a:endParaRPr lang="en-US" dirty="0"/>
          </a:p>
        </p:txBody>
      </p:sp>
      <p:sp>
        <p:nvSpPr>
          <p:cNvPr id="5" name="Title 4">
            <a:extLst>
              <a:ext uri="{FF2B5EF4-FFF2-40B4-BE49-F238E27FC236}">
                <a16:creationId xmlns:a16="http://schemas.microsoft.com/office/drawing/2014/main" id="{096A88CD-C808-4EBB-8E32-57C9C39179F6}"/>
              </a:ext>
            </a:extLst>
          </p:cNvPr>
          <p:cNvSpPr>
            <a:spLocks noGrp="1"/>
          </p:cNvSpPr>
          <p:nvPr>
            <p:ph type="title"/>
          </p:nvPr>
        </p:nvSpPr>
        <p:spPr/>
        <p:txBody>
          <a:bodyPr/>
          <a:lstStyle/>
          <a:p>
            <a:r>
              <a:rPr lang="en-GB" dirty="0"/>
              <a:t>Uni Connect – the national picture</a:t>
            </a:r>
          </a:p>
        </p:txBody>
      </p:sp>
      <p:pic>
        <p:nvPicPr>
          <p:cNvPr id="6" name="Picture 5">
            <a:extLst>
              <a:ext uri="{FF2B5EF4-FFF2-40B4-BE49-F238E27FC236}">
                <a16:creationId xmlns:a16="http://schemas.microsoft.com/office/drawing/2014/main" id="{D4609159-3617-462A-B1BF-0BFE6AEBF333}"/>
              </a:ext>
            </a:extLst>
          </p:cNvPr>
          <p:cNvPicPr>
            <a:picLocks noChangeAspect="1"/>
          </p:cNvPicPr>
          <p:nvPr/>
        </p:nvPicPr>
        <p:blipFill>
          <a:blip r:embed="rId3"/>
          <a:stretch>
            <a:fillRect/>
          </a:stretch>
        </p:blipFill>
        <p:spPr>
          <a:xfrm>
            <a:off x="196561" y="946150"/>
            <a:ext cx="2757459" cy="3543300"/>
          </a:xfrm>
          <a:prstGeom prst="rect">
            <a:avLst/>
          </a:prstGeom>
        </p:spPr>
      </p:pic>
    </p:spTree>
    <p:extLst>
      <p:ext uri="{BB962C8B-B14F-4D97-AF65-F5344CB8AC3E}">
        <p14:creationId xmlns:p14="http://schemas.microsoft.com/office/powerpoint/2010/main" val="297208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2E209-D39A-42D2-8790-F8F7D5BFB351}"/>
              </a:ext>
            </a:extLst>
          </p:cNvPr>
          <p:cNvSpPr>
            <a:spLocks noGrp="1"/>
          </p:cNvSpPr>
          <p:nvPr>
            <p:ph idx="1"/>
          </p:nvPr>
        </p:nvSpPr>
        <p:spPr>
          <a:xfrm>
            <a:off x="725736" y="952500"/>
            <a:ext cx="3770064" cy="3460750"/>
          </a:xfrm>
        </p:spPr>
        <p:txBody>
          <a:bodyPr>
            <a:normAutofit/>
          </a:bodyPr>
          <a:lstStyle/>
          <a:p>
            <a:r>
              <a:rPr lang="en-GB" dirty="0"/>
              <a:t>Reduction in funding – 28%</a:t>
            </a:r>
          </a:p>
          <a:p>
            <a:r>
              <a:rPr lang="en-GB" dirty="0"/>
              <a:t>Retaining staff</a:t>
            </a:r>
          </a:p>
          <a:p>
            <a:r>
              <a:rPr lang="en-GB" dirty="0"/>
              <a:t>Opportunities for new activity – raising attainment</a:t>
            </a:r>
          </a:p>
          <a:p>
            <a:r>
              <a:rPr lang="en-GB" dirty="0"/>
              <a:t>Work with under-represented groups</a:t>
            </a:r>
          </a:p>
          <a:p>
            <a:r>
              <a:rPr lang="en-GB" dirty="0"/>
              <a:t>Collaborative Working</a:t>
            </a:r>
          </a:p>
          <a:p>
            <a:endParaRPr lang="en-GB" dirty="0"/>
          </a:p>
        </p:txBody>
      </p:sp>
      <p:sp>
        <p:nvSpPr>
          <p:cNvPr id="4" name="Slide Number Placeholder 3">
            <a:extLst>
              <a:ext uri="{FF2B5EF4-FFF2-40B4-BE49-F238E27FC236}">
                <a16:creationId xmlns:a16="http://schemas.microsoft.com/office/drawing/2014/main" id="{DD92EC33-8540-4855-8C2D-639B57B70F8C}"/>
              </a:ext>
            </a:extLst>
          </p:cNvPr>
          <p:cNvSpPr>
            <a:spLocks noGrp="1"/>
          </p:cNvSpPr>
          <p:nvPr>
            <p:ph type="sldNum" sz="quarter" idx="12"/>
          </p:nvPr>
        </p:nvSpPr>
        <p:spPr>
          <a:xfrm>
            <a:off x="5175250" y="4697413"/>
            <a:ext cx="2133600" cy="273844"/>
          </a:xfrm>
        </p:spPr>
        <p:txBody>
          <a:bodyPr>
            <a:normAutofit/>
          </a:bodyPr>
          <a:lstStyle/>
          <a:p>
            <a:pPr>
              <a:lnSpc>
                <a:spcPct val="90000"/>
              </a:lnSpc>
              <a:spcAft>
                <a:spcPts val="600"/>
              </a:spcAft>
            </a:pPr>
            <a:fld id="{D9E200D8-8F93-4749-923B-0622F5AEFC4C}" type="slidenum">
              <a:rPr lang="en-US" sz="1300" smtClean="0"/>
              <a:pPr>
                <a:lnSpc>
                  <a:spcPct val="90000"/>
                </a:lnSpc>
                <a:spcAft>
                  <a:spcPts val="600"/>
                </a:spcAft>
              </a:pPr>
              <a:t>6</a:t>
            </a:fld>
            <a:endParaRPr lang="en-US" sz="1300"/>
          </a:p>
        </p:txBody>
      </p:sp>
      <p:sp>
        <p:nvSpPr>
          <p:cNvPr id="5" name="Title 4">
            <a:extLst>
              <a:ext uri="{FF2B5EF4-FFF2-40B4-BE49-F238E27FC236}">
                <a16:creationId xmlns:a16="http://schemas.microsoft.com/office/drawing/2014/main" id="{096A88CD-C808-4EBB-8E32-57C9C39179F6}"/>
              </a:ext>
            </a:extLst>
          </p:cNvPr>
          <p:cNvSpPr>
            <a:spLocks noGrp="1"/>
          </p:cNvSpPr>
          <p:nvPr>
            <p:ph type="title"/>
          </p:nvPr>
        </p:nvSpPr>
        <p:spPr>
          <a:xfrm>
            <a:off x="1028700" y="62744"/>
            <a:ext cx="7658100" cy="666989"/>
          </a:xfrm>
        </p:spPr>
        <p:txBody>
          <a:bodyPr>
            <a:normAutofit/>
          </a:bodyPr>
          <a:lstStyle/>
          <a:p>
            <a:r>
              <a:rPr lang="en-GB" dirty="0"/>
              <a:t>Make Happen – the local picture</a:t>
            </a:r>
          </a:p>
        </p:txBody>
      </p:sp>
      <p:pic>
        <p:nvPicPr>
          <p:cNvPr id="7" name="Picture 6" descr="A group of people walking outside a building&#10;&#10;Description automatically generated with medium confidence">
            <a:extLst>
              <a:ext uri="{FF2B5EF4-FFF2-40B4-BE49-F238E27FC236}">
                <a16:creationId xmlns:a16="http://schemas.microsoft.com/office/drawing/2014/main" id="{A926B91D-620C-408F-B5A9-1EF5678770DA}"/>
              </a:ext>
            </a:extLst>
          </p:cNvPr>
          <p:cNvPicPr>
            <a:picLocks noChangeAspect="1"/>
          </p:cNvPicPr>
          <p:nvPr/>
        </p:nvPicPr>
        <p:blipFill>
          <a:blip r:embed="rId3"/>
          <a:stretch>
            <a:fillRect/>
          </a:stretch>
        </p:blipFill>
        <p:spPr>
          <a:xfrm>
            <a:off x="5600210" y="704888"/>
            <a:ext cx="3037262" cy="3849090"/>
          </a:xfrm>
          <a:prstGeom prst="rect">
            <a:avLst/>
          </a:prstGeom>
        </p:spPr>
      </p:pic>
    </p:spTree>
    <p:extLst>
      <p:ext uri="{BB962C8B-B14F-4D97-AF65-F5344CB8AC3E}">
        <p14:creationId xmlns:p14="http://schemas.microsoft.com/office/powerpoint/2010/main" val="126059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22368A-7977-4E6B-B115-291740D5EE3C}"/>
              </a:ext>
            </a:extLst>
          </p:cNvPr>
          <p:cNvSpPr>
            <a:spLocks noGrp="1"/>
          </p:cNvSpPr>
          <p:nvPr>
            <p:ph type="sldNum" sz="quarter" idx="12"/>
          </p:nvPr>
        </p:nvSpPr>
        <p:spPr/>
        <p:txBody>
          <a:bodyPr/>
          <a:lstStyle/>
          <a:p>
            <a:fld id="{D9E200D8-8F93-4749-923B-0622F5AEFC4C}" type="slidenum">
              <a:rPr lang="en-US" smtClean="0"/>
              <a:pPr/>
              <a:t>7</a:t>
            </a:fld>
            <a:endParaRPr lang="en-US" dirty="0"/>
          </a:p>
        </p:txBody>
      </p:sp>
      <p:sp>
        <p:nvSpPr>
          <p:cNvPr id="4" name="Title 3">
            <a:extLst>
              <a:ext uri="{FF2B5EF4-FFF2-40B4-BE49-F238E27FC236}">
                <a16:creationId xmlns:a16="http://schemas.microsoft.com/office/drawing/2014/main" id="{0A18BFAA-ECA1-404C-A021-CEA47CBE3A84}"/>
              </a:ext>
            </a:extLst>
          </p:cNvPr>
          <p:cNvSpPr>
            <a:spLocks noGrp="1"/>
          </p:cNvSpPr>
          <p:nvPr>
            <p:ph type="title"/>
          </p:nvPr>
        </p:nvSpPr>
        <p:spPr/>
        <p:txBody>
          <a:bodyPr/>
          <a:lstStyle/>
          <a:p>
            <a:r>
              <a:rPr lang="en-GB" dirty="0"/>
              <a:t>Thank You!!!!</a:t>
            </a:r>
          </a:p>
        </p:txBody>
      </p:sp>
      <p:sp>
        <p:nvSpPr>
          <p:cNvPr id="10" name="TextBox 9">
            <a:extLst>
              <a:ext uri="{FF2B5EF4-FFF2-40B4-BE49-F238E27FC236}">
                <a16:creationId xmlns:a16="http://schemas.microsoft.com/office/drawing/2014/main" id="{66A1A9E9-B6DC-459A-9011-F3B1B90E1FAD}"/>
              </a:ext>
            </a:extLst>
          </p:cNvPr>
          <p:cNvSpPr txBox="1"/>
          <p:nvPr/>
        </p:nvSpPr>
        <p:spPr>
          <a:xfrm>
            <a:off x="439387" y="1068779"/>
            <a:ext cx="2945081" cy="369332"/>
          </a:xfrm>
          <a:prstGeom prst="rect">
            <a:avLst/>
          </a:prstGeom>
          <a:noFill/>
        </p:spPr>
        <p:txBody>
          <a:bodyPr wrap="square" rtlCol="0">
            <a:spAutoFit/>
          </a:bodyPr>
          <a:lstStyle/>
          <a:p>
            <a:r>
              <a:rPr lang="en-GB" dirty="0"/>
              <a:t>13102</a:t>
            </a:r>
          </a:p>
        </p:txBody>
      </p:sp>
      <p:sp>
        <p:nvSpPr>
          <p:cNvPr id="12" name="TextBox 11">
            <a:extLst>
              <a:ext uri="{FF2B5EF4-FFF2-40B4-BE49-F238E27FC236}">
                <a16:creationId xmlns:a16="http://schemas.microsoft.com/office/drawing/2014/main" id="{F091B377-0E1F-459D-B159-E943E954F5F9}"/>
              </a:ext>
            </a:extLst>
          </p:cNvPr>
          <p:cNvSpPr txBox="1"/>
          <p:nvPr/>
        </p:nvSpPr>
        <p:spPr>
          <a:xfrm>
            <a:off x="439387" y="1476915"/>
            <a:ext cx="2945081" cy="369332"/>
          </a:xfrm>
          <a:prstGeom prst="rect">
            <a:avLst/>
          </a:prstGeom>
          <a:noFill/>
        </p:spPr>
        <p:txBody>
          <a:bodyPr wrap="square" rtlCol="0">
            <a:spAutoFit/>
          </a:bodyPr>
          <a:lstStyle/>
          <a:p>
            <a:r>
              <a:rPr lang="en-GB" dirty="0"/>
              <a:t>5119</a:t>
            </a:r>
          </a:p>
        </p:txBody>
      </p:sp>
      <p:sp>
        <p:nvSpPr>
          <p:cNvPr id="13" name="TextBox 12">
            <a:extLst>
              <a:ext uri="{FF2B5EF4-FFF2-40B4-BE49-F238E27FC236}">
                <a16:creationId xmlns:a16="http://schemas.microsoft.com/office/drawing/2014/main" id="{5B94CE98-CBCD-4A7D-AA37-DA37C164D02B}"/>
              </a:ext>
            </a:extLst>
          </p:cNvPr>
          <p:cNvSpPr txBox="1"/>
          <p:nvPr/>
        </p:nvSpPr>
        <p:spPr>
          <a:xfrm>
            <a:off x="439386" y="1950775"/>
            <a:ext cx="2945081" cy="369332"/>
          </a:xfrm>
          <a:prstGeom prst="rect">
            <a:avLst/>
          </a:prstGeom>
          <a:noFill/>
        </p:spPr>
        <p:txBody>
          <a:bodyPr wrap="square" rtlCol="0">
            <a:spAutoFit/>
          </a:bodyPr>
          <a:lstStyle/>
          <a:p>
            <a:r>
              <a:rPr lang="en-GB" dirty="0"/>
              <a:t>8561</a:t>
            </a:r>
          </a:p>
        </p:txBody>
      </p:sp>
      <p:pic>
        <p:nvPicPr>
          <p:cNvPr id="17" name="Picture 16" descr="Two people sitting at a table&#10;&#10;Description automatically generated with medium confidence">
            <a:extLst>
              <a:ext uri="{FF2B5EF4-FFF2-40B4-BE49-F238E27FC236}">
                <a16:creationId xmlns:a16="http://schemas.microsoft.com/office/drawing/2014/main" id="{97F0DB80-F911-4BCB-9B29-3566AE054C38}"/>
              </a:ext>
            </a:extLst>
          </p:cNvPr>
          <p:cNvPicPr>
            <a:picLocks noChangeAspect="1"/>
          </p:cNvPicPr>
          <p:nvPr/>
        </p:nvPicPr>
        <p:blipFill>
          <a:blip r:embed="rId3"/>
          <a:stretch>
            <a:fillRect/>
          </a:stretch>
        </p:blipFill>
        <p:spPr>
          <a:xfrm>
            <a:off x="6074227" y="2509006"/>
            <a:ext cx="2347645" cy="2571750"/>
          </a:xfrm>
          <a:prstGeom prst="rect">
            <a:avLst/>
          </a:prstGeom>
        </p:spPr>
      </p:pic>
      <p:pic>
        <p:nvPicPr>
          <p:cNvPr id="21" name="Picture 20" descr="A picture containing text, person, indoor, person&#10;&#10;Description automatically generated">
            <a:extLst>
              <a:ext uri="{FF2B5EF4-FFF2-40B4-BE49-F238E27FC236}">
                <a16:creationId xmlns:a16="http://schemas.microsoft.com/office/drawing/2014/main" id="{700A5706-0A8A-4059-BB8D-37A2C31860D6}"/>
              </a:ext>
            </a:extLst>
          </p:cNvPr>
          <p:cNvPicPr>
            <a:picLocks noChangeAspect="1"/>
          </p:cNvPicPr>
          <p:nvPr/>
        </p:nvPicPr>
        <p:blipFill>
          <a:blip r:embed="rId4"/>
          <a:stretch>
            <a:fillRect/>
          </a:stretch>
        </p:blipFill>
        <p:spPr>
          <a:xfrm>
            <a:off x="261257" y="2571748"/>
            <a:ext cx="2950812" cy="2571751"/>
          </a:xfrm>
          <a:prstGeom prst="rect">
            <a:avLst/>
          </a:prstGeom>
        </p:spPr>
      </p:pic>
      <p:pic>
        <p:nvPicPr>
          <p:cNvPr id="23" name="Picture 22" descr="A picture containing person, person, indoor, people&#10;&#10;Description automatically generated">
            <a:extLst>
              <a:ext uri="{FF2B5EF4-FFF2-40B4-BE49-F238E27FC236}">
                <a16:creationId xmlns:a16="http://schemas.microsoft.com/office/drawing/2014/main" id="{BD706D4F-61E8-4B5F-8796-0968FA60529D}"/>
              </a:ext>
            </a:extLst>
          </p:cNvPr>
          <p:cNvPicPr>
            <a:picLocks noChangeAspect="1"/>
          </p:cNvPicPr>
          <p:nvPr/>
        </p:nvPicPr>
        <p:blipFill>
          <a:blip r:embed="rId5"/>
          <a:stretch>
            <a:fillRect/>
          </a:stretch>
        </p:blipFill>
        <p:spPr>
          <a:xfrm>
            <a:off x="3925189" y="247511"/>
            <a:ext cx="3172297" cy="2110889"/>
          </a:xfrm>
          <a:prstGeom prst="rect">
            <a:avLst/>
          </a:prstGeom>
        </p:spPr>
      </p:pic>
    </p:spTree>
    <p:extLst>
      <p:ext uri="{BB962C8B-B14F-4D97-AF65-F5344CB8AC3E}">
        <p14:creationId xmlns:p14="http://schemas.microsoft.com/office/powerpoint/2010/main" val="37129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22368A-7977-4E6B-B115-291740D5EE3C}"/>
              </a:ext>
            </a:extLst>
          </p:cNvPr>
          <p:cNvSpPr>
            <a:spLocks noGrp="1"/>
          </p:cNvSpPr>
          <p:nvPr>
            <p:ph type="sldNum" sz="quarter" idx="12"/>
          </p:nvPr>
        </p:nvSpPr>
        <p:spPr/>
        <p:txBody>
          <a:bodyPr/>
          <a:lstStyle/>
          <a:p>
            <a:fld id="{D9E200D8-8F93-4749-923B-0622F5AEFC4C}" type="slidenum">
              <a:rPr lang="en-US" smtClean="0"/>
              <a:pPr/>
              <a:t>8</a:t>
            </a:fld>
            <a:endParaRPr lang="en-US" dirty="0"/>
          </a:p>
        </p:txBody>
      </p:sp>
      <p:sp>
        <p:nvSpPr>
          <p:cNvPr id="4" name="Title 3">
            <a:extLst>
              <a:ext uri="{FF2B5EF4-FFF2-40B4-BE49-F238E27FC236}">
                <a16:creationId xmlns:a16="http://schemas.microsoft.com/office/drawing/2014/main" id="{0A18BFAA-ECA1-404C-A021-CEA47CBE3A84}"/>
              </a:ext>
            </a:extLst>
          </p:cNvPr>
          <p:cNvSpPr>
            <a:spLocks noGrp="1"/>
          </p:cNvSpPr>
          <p:nvPr>
            <p:ph type="title"/>
          </p:nvPr>
        </p:nvSpPr>
        <p:spPr/>
        <p:txBody>
          <a:bodyPr/>
          <a:lstStyle/>
          <a:p>
            <a:r>
              <a:rPr lang="en-GB" dirty="0"/>
              <a:t>Thank You!!!!</a:t>
            </a:r>
          </a:p>
        </p:txBody>
      </p:sp>
      <p:sp>
        <p:nvSpPr>
          <p:cNvPr id="10" name="TextBox 9">
            <a:extLst>
              <a:ext uri="{FF2B5EF4-FFF2-40B4-BE49-F238E27FC236}">
                <a16:creationId xmlns:a16="http://schemas.microsoft.com/office/drawing/2014/main" id="{66A1A9E9-B6DC-459A-9011-F3B1B90E1FAD}"/>
              </a:ext>
            </a:extLst>
          </p:cNvPr>
          <p:cNvSpPr txBox="1"/>
          <p:nvPr/>
        </p:nvSpPr>
        <p:spPr>
          <a:xfrm>
            <a:off x="439387" y="1068779"/>
            <a:ext cx="2945081" cy="369332"/>
          </a:xfrm>
          <a:prstGeom prst="rect">
            <a:avLst/>
          </a:prstGeom>
          <a:noFill/>
        </p:spPr>
        <p:txBody>
          <a:bodyPr wrap="square" rtlCol="0">
            <a:spAutoFit/>
          </a:bodyPr>
          <a:lstStyle/>
          <a:p>
            <a:r>
              <a:rPr lang="en-GB" dirty="0"/>
              <a:t>475</a:t>
            </a:r>
          </a:p>
        </p:txBody>
      </p:sp>
      <p:sp>
        <p:nvSpPr>
          <p:cNvPr id="12" name="TextBox 11">
            <a:extLst>
              <a:ext uri="{FF2B5EF4-FFF2-40B4-BE49-F238E27FC236}">
                <a16:creationId xmlns:a16="http://schemas.microsoft.com/office/drawing/2014/main" id="{F091B377-0E1F-459D-B159-E943E954F5F9}"/>
              </a:ext>
            </a:extLst>
          </p:cNvPr>
          <p:cNvSpPr txBox="1"/>
          <p:nvPr/>
        </p:nvSpPr>
        <p:spPr>
          <a:xfrm>
            <a:off x="439387" y="1476915"/>
            <a:ext cx="2945081" cy="369332"/>
          </a:xfrm>
          <a:prstGeom prst="rect">
            <a:avLst/>
          </a:prstGeom>
          <a:noFill/>
        </p:spPr>
        <p:txBody>
          <a:bodyPr wrap="square" rtlCol="0">
            <a:spAutoFit/>
          </a:bodyPr>
          <a:lstStyle/>
          <a:p>
            <a:r>
              <a:rPr lang="en-GB" dirty="0"/>
              <a:t>55</a:t>
            </a:r>
          </a:p>
        </p:txBody>
      </p:sp>
      <p:sp>
        <p:nvSpPr>
          <p:cNvPr id="13" name="TextBox 12">
            <a:extLst>
              <a:ext uri="{FF2B5EF4-FFF2-40B4-BE49-F238E27FC236}">
                <a16:creationId xmlns:a16="http://schemas.microsoft.com/office/drawing/2014/main" id="{5B94CE98-CBCD-4A7D-AA37-DA37C164D02B}"/>
              </a:ext>
            </a:extLst>
          </p:cNvPr>
          <p:cNvSpPr txBox="1"/>
          <p:nvPr/>
        </p:nvSpPr>
        <p:spPr>
          <a:xfrm>
            <a:off x="439386" y="1950775"/>
            <a:ext cx="2945081" cy="369332"/>
          </a:xfrm>
          <a:prstGeom prst="rect">
            <a:avLst/>
          </a:prstGeom>
          <a:noFill/>
        </p:spPr>
        <p:txBody>
          <a:bodyPr wrap="square" rtlCol="0">
            <a:spAutoFit/>
          </a:bodyPr>
          <a:lstStyle/>
          <a:p>
            <a:r>
              <a:rPr lang="en-GB" dirty="0"/>
              <a:t>121</a:t>
            </a:r>
          </a:p>
        </p:txBody>
      </p:sp>
      <p:graphicFrame>
        <p:nvGraphicFramePr>
          <p:cNvPr id="14" name="Chart 13">
            <a:extLst>
              <a:ext uri="{FF2B5EF4-FFF2-40B4-BE49-F238E27FC236}">
                <a16:creationId xmlns:a16="http://schemas.microsoft.com/office/drawing/2014/main" id="{4B3C4E14-F7B8-41A7-B5F1-64A51B24A678}"/>
              </a:ext>
            </a:extLst>
          </p:cNvPr>
          <p:cNvGraphicFramePr>
            <a:graphicFrameLocks/>
          </p:cNvGraphicFramePr>
          <p:nvPr/>
        </p:nvGraphicFramePr>
        <p:xfrm>
          <a:off x="3575215" y="850164"/>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A group of people walking on a sidewalk&#10;&#10;Description automatically generated with medium confidence">
            <a:extLst>
              <a:ext uri="{FF2B5EF4-FFF2-40B4-BE49-F238E27FC236}">
                <a16:creationId xmlns:a16="http://schemas.microsoft.com/office/drawing/2014/main" id="{22BDE3CE-1865-49EF-AB79-5494619F4033}"/>
              </a:ext>
            </a:extLst>
          </p:cNvPr>
          <p:cNvPicPr>
            <a:picLocks noChangeAspect="1"/>
          </p:cNvPicPr>
          <p:nvPr/>
        </p:nvPicPr>
        <p:blipFill>
          <a:blip r:embed="rId4"/>
          <a:stretch>
            <a:fillRect/>
          </a:stretch>
        </p:blipFill>
        <p:spPr>
          <a:xfrm>
            <a:off x="808912" y="2758380"/>
            <a:ext cx="2575555" cy="2075955"/>
          </a:xfrm>
          <a:prstGeom prst="rect">
            <a:avLst/>
          </a:prstGeom>
        </p:spPr>
      </p:pic>
    </p:spTree>
    <p:extLst>
      <p:ext uri="{BB962C8B-B14F-4D97-AF65-F5344CB8AC3E}">
        <p14:creationId xmlns:p14="http://schemas.microsoft.com/office/powerpoint/2010/main" val="16327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Graphic spid="1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F58D8FD-32EA-4347-81F2-C8097161759B}"/>
              </a:ext>
            </a:extLst>
          </p:cNvPr>
          <p:cNvPicPr>
            <a:picLocks noGrp="1" noChangeAspect="1"/>
          </p:cNvPicPr>
          <p:nvPr>
            <p:ph type="pic" sz="quarter" idx="10"/>
          </p:nvPr>
        </p:nvPicPr>
        <p:blipFill rotWithShape="1">
          <a:blip r:embed="rId3"/>
          <a:srcRect t="5185" b="5185"/>
          <a:stretch/>
        </p:blipFill>
        <p:spPr>
          <a:xfrm>
            <a:off x="332779" y="1003777"/>
            <a:ext cx="1608975" cy="666989"/>
          </a:xfrm>
        </p:spPr>
      </p:pic>
      <p:sp>
        <p:nvSpPr>
          <p:cNvPr id="3" name="Slide Number Placeholder 2">
            <a:extLst>
              <a:ext uri="{FF2B5EF4-FFF2-40B4-BE49-F238E27FC236}">
                <a16:creationId xmlns:a16="http://schemas.microsoft.com/office/drawing/2014/main" id="{1522368A-7977-4E6B-B115-291740D5EE3C}"/>
              </a:ext>
            </a:extLst>
          </p:cNvPr>
          <p:cNvSpPr>
            <a:spLocks noGrp="1"/>
          </p:cNvSpPr>
          <p:nvPr>
            <p:ph type="sldNum" sz="quarter" idx="12"/>
          </p:nvPr>
        </p:nvSpPr>
        <p:spPr/>
        <p:txBody>
          <a:bodyPr/>
          <a:lstStyle/>
          <a:p>
            <a:fld id="{D9E200D8-8F93-4749-923B-0622F5AEFC4C}" type="slidenum">
              <a:rPr lang="en-US" smtClean="0"/>
              <a:pPr/>
              <a:t>9</a:t>
            </a:fld>
            <a:endParaRPr lang="en-US" dirty="0"/>
          </a:p>
        </p:txBody>
      </p:sp>
      <p:sp>
        <p:nvSpPr>
          <p:cNvPr id="4" name="Title 3">
            <a:extLst>
              <a:ext uri="{FF2B5EF4-FFF2-40B4-BE49-F238E27FC236}">
                <a16:creationId xmlns:a16="http://schemas.microsoft.com/office/drawing/2014/main" id="{0A18BFAA-ECA1-404C-A021-CEA47CBE3A84}"/>
              </a:ext>
            </a:extLst>
          </p:cNvPr>
          <p:cNvSpPr>
            <a:spLocks noGrp="1"/>
          </p:cNvSpPr>
          <p:nvPr>
            <p:ph type="title"/>
          </p:nvPr>
        </p:nvSpPr>
        <p:spPr/>
        <p:txBody>
          <a:bodyPr/>
          <a:lstStyle/>
          <a:p>
            <a:r>
              <a:rPr lang="en-GB" dirty="0"/>
              <a:t>Thank You!!!!</a:t>
            </a:r>
          </a:p>
        </p:txBody>
      </p:sp>
      <p:pic>
        <p:nvPicPr>
          <p:cNvPr id="1026" name="Picture 2" descr="SCiP Alliance Annual Conference 2021 - Resources | SCiP Alliance">
            <a:extLst>
              <a:ext uri="{FF2B5EF4-FFF2-40B4-BE49-F238E27FC236}">
                <a16:creationId xmlns:a16="http://schemas.microsoft.com/office/drawing/2014/main" id="{BEEFC0AD-1B17-41E7-9E1F-D10628471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899" y="1003777"/>
            <a:ext cx="3635971" cy="7420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E9F9E30-D854-4D67-8643-7FD9DC2844F5}"/>
              </a:ext>
            </a:extLst>
          </p:cNvPr>
          <p:cNvPicPr>
            <a:picLocks noChangeAspect="1"/>
          </p:cNvPicPr>
          <p:nvPr/>
        </p:nvPicPr>
        <p:blipFill>
          <a:blip r:embed="rId5"/>
          <a:stretch>
            <a:fillRect/>
          </a:stretch>
        </p:blipFill>
        <p:spPr>
          <a:xfrm>
            <a:off x="6915870" y="2141956"/>
            <a:ext cx="1895351" cy="2661557"/>
          </a:xfrm>
          <a:prstGeom prst="rect">
            <a:avLst/>
          </a:prstGeom>
        </p:spPr>
      </p:pic>
      <p:pic>
        <p:nvPicPr>
          <p:cNvPr id="9" name="Picture 8">
            <a:extLst>
              <a:ext uri="{FF2B5EF4-FFF2-40B4-BE49-F238E27FC236}">
                <a16:creationId xmlns:a16="http://schemas.microsoft.com/office/drawing/2014/main" id="{DC800864-5E50-4696-8F7D-754C645DA84F}"/>
              </a:ext>
            </a:extLst>
          </p:cNvPr>
          <p:cNvPicPr>
            <a:picLocks noChangeAspect="1"/>
          </p:cNvPicPr>
          <p:nvPr/>
        </p:nvPicPr>
        <p:blipFill>
          <a:blip r:embed="rId6"/>
          <a:stretch>
            <a:fillRect/>
          </a:stretch>
        </p:blipFill>
        <p:spPr>
          <a:xfrm>
            <a:off x="3624053" y="2733699"/>
            <a:ext cx="1784850" cy="179299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C4F96375-47D8-478C-B4D4-9464BC99E3C1}"/>
              </a:ext>
            </a:extLst>
          </p:cNvPr>
          <p:cNvPicPr>
            <a:picLocks noChangeAspect="1"/>
          </p:cNvPicPr>
          <p:nvPr/>
        </p:nvPicPr>
        <p:blipFill>
          <a:blip r:embed="rId7"/>
          <a:stretch>
            <a:fillRect/>
          </a:stretch>
        </p:blipFill>
        <p:spPr>
          <a:xfrm>
            <a:off x="161192" y="2270736"/>
            <a:ext cx="1802997" cy="2403996"/>
          </a:xfrm>
          <a:prstGeom prst="rect">
            <a:avLst/>
          </a:prstGeom>
        </p:spPr>
      </p:pic>
    </p:spTree>
    <p:extLst>
      <p:ext uri="{BB962C8B-B14F-4D97-AF65-F5344CB8AC3E}">
        <p14:creationId xmlns:p14="http://schemas.microsoft.com/office/powerpoint/2010/main" val="13588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ke_Happen_Powerpoint">
  <a:themeElements>
    <a:clrScheme name="Make Happen">
      <a:dk1>
        <a:srgbClr val="222222"/>
      </a:dk1>
      <a:lt1>
        <a:sysClr val="window" lastClr="FFFFFF"/>
      </a:lt1>
      <a:dk2>
        <a:srgbClr val="E94E1B"/>
      </a:dk2>
      <a:lt2>
        <a:srgbClr val="00A495"/>
      </a:lt2>
      <a:accent1>
        <a:srgbClr val="E67A00"/>
      </a:accent1>
      <a:accent2>
        <a:srgbClr val="6CC3AF"/>
      </a:accent2>
      <a:accent3>
        <a:srgbClr val="CCCCCC"/>
      </a:accent3>
      <a:accent4>
        <a:srgbClr val="B3B3B3"/>
      </a:accent4>
      <a:accent5>
        <a:srgbClr val="999999"/>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ke Happen presentation template  -  Read-Only" id="{2324CE38-C431-411A-96B1-7E72B271AC79}" vid="{6D871144-4EAE-4FA5-952F-E487616172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FEBB656BD85A49AB591F3589987EB6" ma:contentTypeVersion="0" ma:contentTypeDescription="Create a new document." ma:contentTypeScope="" ma:versionID="a918cbbfa5524c9ac056840d5bc41a9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958818-288D-4012-BDCA-44A3009A1167}">
  <ds:schemaRefs>
    <ds:schemaRef ds:uri="http://schemas.microsoft.com/sharepoint/v3/contenttype/forms"/>
  </ds:schemaRefs>
</ds:datastoreItem>
</file>

<file path=customXml/itemProps2.xml><?xml version="1.0" encoding="utf-8"?>
<ds:datastoreItem xmlns:ds="http://schemas.openxmlformats.org/officeDocument/2006/customXml" ds:itemID="{CEFDF862-BB6B-46E7-B418-712EB7D76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43DE450-1CF1-444E-8360-DDA1DEAFD2C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Make Happen presentation template</Template>
  <TotalTime>651</TotalTime>
  <Words>648</Words>
  <Application>Microsoft Office PowerPoint</Application>
  <PresentationFormat>On-screen Show (16:9)</PresentationFormat>
  <Paragraphs>69</Paragraphs>
  <Slides>10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Bold</vt:lpstr>
      <vt:lpstr>Calibri</vt:lpstr>
      <vt:lpstr>Make_Happen_Powerpoint</vt:lpstr>
      <vt:lpstr>PowerPoint Presentation</vt:lpstr>
      <vt:lpstr>Make Happen Update</vt:lpstr>
      <vt:lpstr>Who we are – one page recap</vt:lpstr>
      <vt:lpstr>PowerPoint Presentation</vt:lpstr>
      <vt:lpstr>Uni Connect – the national picture</vt:lpstr>
      <vt:lpstr>Make Happen – the local picture</vt:lpstr>
      <vt:lpstr>Thank You!!!!</vt:lpstr>
      <vt:lpstr>Thank You!!!!</vt:lpstr>
      <vt:lpstr>Thank You!!!!</vt:lpstr>
      <vt:lpstr>PowerPoint Presentation</vt:lpstr>
    </vt:vector>
  </TitlesOfParts>
  <Company>University of Essex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Pomfret, Stephen M</dc:creator>
  <cp:lastModifiedBy>Pomfret, Stephen M</cp:lastModifiedBy>
  <cp:revision>16</cp:revision>
  <cp:lastPrinted>2020-02-10T10:15:02Z</cp:lastPrinted>
  <dcterms:created xsi:type="dcterms:W3CDTF">2022-04-13T10:56:38Z</dcterms:created>
  <dcterms:modified xsi:type="dcterms:W3CDTF">2022-04-29T10:32:03Z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0x0101002FFEBB656BD85A49AB591F3589987EB6</vt:lpwstr>
  </property>
</Properties>
</file>